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1"/>
  </p:notesMasterIdLst>
  <p:sldIdLst>
    <p:sldId id="266" r:id="rId2"/>
    <p:sldId id="267" r:id="rId3"/>
    <p:sldId id="311" r:id="rId4"/>
    <p:sldId id="297" r:id="rId5"/>
    <p:sldId id="274" r:id="rId6"/>
    <p:sldId id="304" r:id="rId7"/>
    <p:sldId id="305" r:id="rId8"/>
    <p:sldId id="306" r:id="rId9"/>
    <p:sldId id="307" r:id="rId10"/>
    <p:sldId id="308" r:id="rId11"/>
    <p:sldId id="309" r:id="rId12"/>
    <p:sldId id="294" r:id="rId13"/>
    <p:sldId id="318" r:id="rId14"/>
    <p:sldId id="319" r:id="rId15"/>
    <p:sldId id="320" r:id="rId16"/>
    <p:sldId id="296" r:id="rId17"/>
    <p:sldId id="321" r:id="rId18"/>
    <p:sldId id="275" r:id="rId19"/>
    <p:sldId id="276" r:id="rId20"/>
    <p:sldId id="322" r:id="rId21"/>
    <p:sldId id="317" r:id="rId22"/>
    <p:sldId id="315" r:id="rId23"/>
    <p:sldId id="316" r:id="rId24"/>
    <p:sldId id="303" r:id="rId25"/>
    <p:sldId id="293" r:id="rId26"/>
    <p:sldId id="301" r:id="rId27"/>
    <p:sldId id="282" r:id="rId28"/>
    <p:sldId id="280" r:id="rId29"/>
    <p:sldId id="288" r:id="rId30"/>
    <p:sldId id="279" r:id="rId31"/>
    <p:sldId id="283" r:id="rId32"/>
    <p:sldId id="287" r:id="rId33"/>
    <p:sldId id="300" r:id="rId34"/>
    <p:sldId id="299" r:id="rId35"/>
    <p:sldId id="286" r:id="rId36"/>
    <p:sldId id="313" r:id="rId37"/>
    <p:sldId id="284" r:id="rId38"/>
    <p:sldId id="285" r:id="rId39"/>
    <p:sldId id="323" r:id="rId40"/>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CC6600"/>
    <a:srgbClr val="FEFDD3"/>
    <a:srgbClr val="FCFCC4"/>
    <a:srgbClr val="F4F6B4"/>
    <a:srgbClr val="E5E93F"/>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599" autoAdjust="0"/>
  </p:normalViewPr>
  <p:slideViewPr>
    <p:cSldViewPr>
      <p:cViewPr varScale="1">
        <p:scale>
          <a:sx n="63" d="100"/>
          <a:sy n="63" d="100"/>
        </p:scale>
        <p:origin x="126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spcBef>
                <a:spcPct val="50000"/>
              </a:spcBef>
              <a:defRPr kumimoji="1" sz="1300" b="1" smtClean="0">
                <a:solidFill>
                  <a:schemeClr val="hlink"/>
                </a:solidFill>
                <a:effectLst>
                  <a:outerShdw blurRad="38100" dist="38100" dir="2700000" algn="tl">
                    <a:srgbClr val="C0C0C0"/>
                  </a:outerShdw>
                </a:effectLst>
                <a:latin typeface="Times New Roman" pitchFamily="18" charset="0"/>
              </a:defRPr>
            </a:lvl1pPr>
          </a:lstStyle>
          <a:p>
            <a:pPr>
              <a:defRPr/>
            </a:pPr>
            <a:endParaRPr lang="zh-CN" altLang="en-US"/>
          </a:p>
        </p:txBody>
      </p:sp>
      <p:sp>
        <p:nvSpPr>
          <p:cNvPr id="6451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50000"/>
              </a:spcBef>
              <a:defRPr kumimoji="1" sz="1300" b="1" smtClean="0">
                <a:solidFill>
                  <a:schemeClr val="hlink"/>
                </a:solidFill>
                <a:effectLst>
                  <a:outerShdw blurRad="38100" dist="38100" dir="2700000" algn="tl">
                    <a:srgbClr val="C0C0C0"/>
                  </a:outerShdw>
                </a:effectLst>
                <a:latin typeface="Times New Roman" pitchFamily="18" charset="0"/>
              </a:defRPr>
            </a:lvl1pPr>
          </a:lstStyle>
          <a:p>
            <a:pPr>
              <a:defRPr/>
            </a:pPr>
            <a:endParaRPr lang="en-US" altLang="zh-CN"/>
          </a:p>
        </p:txBody>
      </p:sp>
      <p:sp>
        <p:nvSpPr>
          <p:cNvPr id="3789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p:spPr>
      </p:sp>
      <p:sp>
        <p:nvSpPr>
          <p:cNvPr id="64517"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451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spcBef>
                <a:spcPct val="50000"/>
              </a:spcBef>
              <a:defRPr kumimoji="1" sz="1300" b="1" smtClean="0">
                <a:solidFill>
                  <a:schemeClr val="hlink"/>
                </a:solidFill>
                <a:effectLst>
                  <a:outerShdw blurRad="38100" dist="38100" dir="2700000" algn="tl">
                    <a:srgbClr val="C0C0C0"/>
                  </a:outerShdw>
                </a:effectLst>
                <a:latin typeface="Times New Roman" pitchFamily="18" charset="0"/>
              </a:defRPr>
            </a:lvl1pPr>
          </a:lstStyle>
          <a:p>
            <a:pPr>
              <a:defRPr/>
            </a:pPr>
            <a:endParaRPr lang="en-US" altLang="zh-CN"/>
          </a:p>
        </p:txBody>
      </p:sp>
      <p:sp>
        <p:nvSpPr>
          <p:cNvPr id="6451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spcBef>
                <a:spcPct val="50000"/>
              </a:spcBef>
              <a:defRPr kumimoji="1" sz="1300" b="1" smtClean="0">
                <a:solidFill>
                  <a:schemeClr val="hlink"/>
                </a:solidFill>
                <a:effectLst>
                  <a:outerShdw blurRad="38100" dist="38100" dir="2700000" algn="tl">
                    <a:srgbClr val="C0C0C0"/>
                  </a:outerShdw>
                </a:effectLst>
                <a:latin typeface="Times New Roman" pitchFamily="18" charset="0"/>
              </a:defRPr>
            </a:lvl1pPr>
          </a:lstStyle>
          <a:p>
            <a:pPr>
              <a:defRPr/>
            </a:pPr>
            <a:fld id="{3B9AF5D0-B1D4-4C6B-9FF4-9F29E308C6B8}" type="slidenum">
              <a:rPr lang="zh-CN" altLang="en-US"/>
              <a:pPr>
                <a:defRPr/>
              </a:pPr>
              <a:t>‹#›</a:t>
            </a:fld>
            <a:endParaRPr lang="en-US" altLang="zh-CN"/>
          </a:p>
        </p:txBody>
      </p:sp>
    </p:spTree>
    <p:extLst>
      <p:ext uri="{BB962C8B-B14F-4D97-AF65-F5344CB8AC3E}">
        <p14:creationId xmlns:p14="http://schemas.microsoft.com/office/powerpoint/2010/main" val="11397845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7BC28A9-4800-49DF-9904-A83C3BCECE65}" type="slidenum">
              <a:rPr lang="zh-CN" altLang="en-US"/>
              <a:pPr>
                <a:defRPr/>
              </a:pPr>
              <a:t>1</a:t>
            </a:fld>
            <a:endParaRPr lang="en-US" altLang="zh-CN"/>
          </a:p>
        </p:txBody>
      </p:sp>
      <p:sp>
        <p:nvSpPr>
          <p:cNvPr id="38915" name="Rectangle 2"/>
          <p:cNvSpPr>
            <a:spLocks noGrp="1" noRot="1" noChangeAspect="1" noChangeArrowheads="1" noTextEdit="1"/>
          </p:cNvSpPr>
          <p:nvPr>
            <p:ph type="sldImg"/>
          </p:nvPr>
        </p:nvSpPr>
        <p:spPr>
          <a:xfrm>
            <a:off x="992188" y="768350"/>
            <a:ext cx="5114925" cy="3836988"/>
          </a:xfrm>
          <a:ln/>
        </p:spPr>
      </p:sp>
      <p:sp>
        <p:nvSpPr>
          <p:cNvPr id="38916"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FAE0745-D5E2-414F-88EE-78BF6D4906FB}" type="slidenum">
              <a:rPr lang="zh-CN" altLang="en-US"/>
              <a:pPr>
                <a:defRPr/>
              </a:pPr>
              <a:t>10</a:t>
            </a:fld>
            <a:endParaRPr lang="en-US" altLang="zh-CN"/>
          </a:p>
        </p:txBody>
      </p:sp>
      <p:sp>
        <p:nvSpPr>
          <p:cNvPr id="51203" name="Rectangle 2"/>
          <p:cNvSpPr>
            <a:spLocks noGrp="1" noRot="1" noChangeAspect="1" noChangeArrowheads="1" noTextEdit="1"/>
          </p:cNvSpPr>
          <p:nvPr>
            <p:ph type="sldImg"/>
          </p:nvPr>
        </p:nvSpPr>
        <p:spPr>
          <a:xfrm>
            <a:off x="992188" y="768350"/>
            <a:ext cx="5114925" cy="3836988"/>
          </a:xfrm>
          <a:ln/>
        </p:spPr>
      </p:sp>
      <p:sp>
        <p:nvSpPr>
          <p:cNvPr id="51204"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44F02EA-8BBC-488D-914D-E56697BF4911}" type="slidenum">
              <a:rPr lang="zh-CN" altLang="en-US"/>
              <a:pPr>
                <a:defRPr/>
              </a:pPr>
              <a:t>11</a:t>
            </a:fld>
            <a:endParaRPr lang="en-US" altLang="zh-CN"/>
          </a:p>
        </p:txBody>
      </p:sp>
      <p:sp>
        <p:nvSpPr>
          <p:cNvPr id="52227" name="Rectangle 2"/>
          <p:cNvSpPr>
            <a:spLocks noGrp="1" noRot="1" noChangeAspect="1" noChangeArrowheads="1" noTextEdit="1"/>
          </p:cNvSpPr>
          <p:nvPr>
            <p:ph type="sldImg"/>
          </p:nvPr>
        </p:nvSpPr>
        <p:spPr>
          <a:xfrm>
            <a:off x="992188" y="768350"/>
            <a:ext cx="5114925" cy="3836988"/>
          </a:xfrm>
          <a:ln/>
        </p:spPr>
      </p:sp>
      <p:sp>
        <p:nvSpPr>
          <p:cNvPr id="52228"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22305EF-C5D2-43FC-976D-0F2097E0906B}" type="slidenum">
              <a:rPr lang="zh-CN" altLang="en-US"/>
              <a:pPr>
                <a:defRPr/>
              </a:pPr>
              <a:t>12</a:t>
            </a:fld>
            <a:endParaRPr lang="en-US" altLang="zh-CN"/>
          </a:p>
        </p:txBody>
      </p:sp>
      <p:sp>
        <p:nvSpPr>
          <p:cNvPr id="43011" name="Rectangle 2"/>
          <p:cNvSpPr>
            <a:spLocks noGrp="1" noRot="1" noChangeAspect="1" noChangeArrowheads="1" noTextEdit="1"/>
          </p:cNvSpPr>
          <p:nvPr>
            <p:ph type="sldImg"/>
          </p:nvPr>
        </p:nvSpPr>
        <p:spPr>
          <a:xfrm>
            <a:off x="992188" y="768350"/>
            <a:ext cx="5114925" cy="3836988"/>
          </a:xfrm>
          <a:ln/>
        </p:spPr>
      </p:sp>
      <p:sp>
        <p:nvSpPr>
          <p:cNvPr id="43012"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body" idx="1"/>
          </p:nvPr>
        </p:nvSpPr>
        <p:spPr>
          <a:noFill/>
          <a:ln/>
        </p:spPr>
        <p:txBody>
          <a:bodyPr/>
          <a:lstStyle/>
          <a:p>
            <a:r>
              <a:rPr lang="en-US" altLang="en-US" sz="2100"/>
              <a:t>James Nichols Phillips 1947</a:t>
            </a:r>
          </a:p>
          <a:p>
            <a:r>
              <a:rPr lang="en-US" altLang="en-US" sz="2100"/>
              <a:t>Wiener 1948 </a:t>
            </a:r>
          </a:p>
          <a:p>
            <a:r>
              <a:rPr lang="en-US" altLang="en-US" sz="2100"/>
              <a:t>Tsien 1954</a:t>
            </a:r>
          </a:p>
          <a:p>
            <a:r>
              <a:rPr lang="en-US" altLang="en-US" sz="2100"/>
              <a:t>Bellman 1957</a:t>
            </a:r>
          </a:p>
          <a:p>
            <a:r>
              <a:rPr lang="en-US" altLang="en-US" sz="2100"/>
              <a:t>Pontryagin 1962</a:t>
            </a:r>
          </a:p>
        </p:txBody>
      </p:sp>
      <p:sp>
        <p:nvSpPr>
          <p:cNvPr id="590851" name="Rectangle 3"/>
          <p:cNvSpPr>
            <a:spLocks noGrp="1" noRot="1" noChangeAspect="1" noChangeArrowheads="1" noTextEdit="1"/>
          </p:cNvSpPr>
          <p:nvPr>
            <p:ph type="sldImg"/>
          </p:nvPr>
        </p:nvSpPr>
        <p:spPr>
          <a:xfrm>
            <a:off x="992188" y="768350"/>
            <a:ext cx="5114925" cy="3836988"/>
          </a:xfrm>
          <a:ln cap="flat"/>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a:t>http://blog.sciencenet.cn/blog-1565-245790.html</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王佑曾</a:t>
            </a:r>
          </a:p>
        </p:txBody>
      </p:sp>
      <p:sp>
        <p:nvSpPr>
          <p:cNvPr id="4" name="灯片编号占位符 3"/>
          <p:cNvSpPr>
            <a:spLocks noGrp="1"/>
          </p:cNvSpPr>
          <p:nvPr>
            <p:ph type="sldNum" sz="quarter" idx="10"/>
          </p:nvPr>
        </p:nvSpPr>
        <p:spPr/>
        <p:txBody>
          <a:bodyPr/>
          <a:lstStyle/>
          <a:p>
            <a:pPr>
              <a:defRPr/>
            </a:pPr>
            <a:fld id="{3B9AF5D0-B1D4-4C6B-9FF4-9F29E308C6B8}" type="slidenum">
              <a:rPr lang="zh-CN" altLang="en-US" smtClean="0"/>
              <a:pPr>
                <a:defRPr/>
              </a:pPr>
              <a:t>15</a:t>
            </a:fld>
            <a:endParaRPr lang="en-US" altLang="zh-CN"/>
          </a:p>
        </p:txBody>
      </p:sp>
    </p:spTree>
    <p:extLst>
      <p:ext uri="{BB962C8B-B14F-4D97-AF65-F5344CB8AC3E}">
        <p14:creationId xmlns:p14="http://schemas.microsoft.com/office/powerpoint/2010/main" val="1783025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86E2D90-5310-4162-91F0-71137BA3C5D0}" type="slidenum">
              <a:rPr lang="zh-CN" altLang="en-US"/>
              <a:pPr>
                <a:defRPr/>
              </a:pPr>
              <a:t>16</a:t>
            </a:fld>
            <a:endParaRPr lang="en-US" altLang="zh-CN"/>
          </a:p>
        </p:txBody>
      </p:sp>
      <p:sp>
        <p:nvSpPr>
          <p:cNvPr id="44035" name="Rectangle 2"/>
          <p:cNvSpPr>
            <a:spLocks noGrp="1" noRot="1" noChangeAspect="1" noChangeArrowheads="1" noTextEdit="1"/>
          </p:cNvSpPr>
          <p:nvPr>
            <p:ph type="sldImg"/>
          </p:nvPr>
        </p:nvSpPr>
        <p:spPr>
          <a:xfrm>
            <a:off x="992188" y="768350"/>
            <a:ext cx="5114925" cy="3836988"/>
          </a:xfrm>
          <a:ln/>
        </p:spPr>
      </p:sp>
      <p:sp>
        <p:nvSpPr>
          <p:cNvPr id="44036" name="Rectangle 3"/>
          <p:cNvSpPr>
            <a:spLocks noGrp="1" noChangeArrowheads="1"/>
          </p:cNvSpPr>
          <p:nvPr>
            <p:ph type="body" idx="1"/>
          </p:nvPr>
        </p:nvSpPr>
        <p:spPr>
          <a:noFill/>
          <a:ln/>
        </p:spPr>
        <p:txBody>
          <a:bodyPr/>
          <a:lstStyle/>
          <a:p>
            <a:pPr eaLnBrk="1" hangingPunct="1"/>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8114814-A6AB-4CE8-ACD6-014E75980E9E}" type="slidenum">
              <a:rPr lang="zh-CN" altLang="en-US"/>
              <a:pPr>
                <a:defRPr/>
              </a:pPr>
              <a:t>17</a:t>
            </a:fld>
            <a:endParaRPr lang="en-US" altLang="zh-CN"/>
          </a:p>
        </p:txBody>
      </p:sp>
      <p:sp>
        <p:nvSpPr>
          <p:cNvPr id="53251" name="Rectangle 2"/>
          <p:cNvSpPr>
            <a:spLocks noGrp="1" noRot="1" noChangeAspect="1" noChangeArrowheads="1" noTextEdit="1"/>
          </p:cNvSpPr>
          <p:nvPr>
            <p:ph type="sldImg"/>
          </p:nvPr>
        </p:nvSpPr>
        <p:spPr>
          <a:xfrm>
            <a:off x="992188" y="768350"/>
            <a:ext cx="5114925" cy="3836988"/>
          </a:xfrm>
          <a:ln/>
        </p:spPr>
      </p:sp>
      <p:sp>
        <p:nvSpPr>
          <p:cNvPr id="53252"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0BBBE62-047F-485C-820B-F6A7CC79E5E0}" type="slidenum">
              <a:rPr lang="zh-CN" altLang="en-US"/>
              <a:pPr>
                <a:defRPr/>
              </a:pPr>
              <a:t>18</a:t>
            </a:fld>
            <a:endParaRPr lang="en-US" altLang="zh-CN"/>
          </a:p>
        </p:txBody>
      </p:sp>
      <p:sp>
        <p:nvSpPr>
          <p:cNvPr id="54275" name="Rectangle 2"/>
          <p:cNvSpPr>
            <a:spLocks noGrp="1" noRot="1" noChangeAspect="1" noChangeArrowheads="1" noTextEdit="1"/>
          </p:cNvSpPr>
          <p:nvPr>
            <p:ph type="sldImg"/>
          </p:nvPr>
        </p:nvSpPr>
        <p:spPr>
          <a:xfrm>
            <a:off x="992188" y="768350"/>
            <a:ext cx="5114925" cy="3836988"/>
          </a:xfrm>
          <a:ln/>
        </p:spPr>
      </p:sp>
      <p:sp>
        <p:nvSpPr>
          <p:cNvPr id="54276"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14A3853-D3A5-4501-AA79-5797337D3608}" type="slidenum">
              <a:rPr lang="zh-CN" altLang="en-US"/>
              <a:pPr>
                <a:defRPr/>
              </a:pPr>
              <a:t>19</a:t>
            </a:fld>
            <a:endParaRPr lang="en-US" altLang="zh-CN"/>
          </a:p>
        </p:txBody>
      </p:sp>
      <p:sp>
        <p:nvSpPr>
          <p:cNvPr id="55299" name="Rectangle 2"/>
          <p:cNvSpPr>
            <a:spLocks noGrp="1" noRot="1" noChangeAspect="1" noChangeArrowheads="1" noTextEdit="1"/>
          </p:cNvSpPr>
          <p:nvPr>
            <p:ph type="sldImg"/>
          </p:nvPr>
        </p:nvSpPr>
        <p:spPr>
          <a:xfrm>
            <a:off x="992188" y="768350"/>
            <a:ext cx="5114925" cy="3836988"/>
          </a:xfrm>
          <a:ln/>
        </p:spPr>
      </p:sp>
      <p:sp>
        <p:nvSpPr>
          <p:cNvPr id="55300"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23436807-23D0-4D4C-95F8-085DECD49DCE}" type="slidenum">
              <a:rPr lang="zh-CN" altLang="en-US" smtClean="0"/>
              <a:pPr/>
              <a:t>20</a:t>
            </a:fld>
            <a:endParaRPr lang="en-US" altLang="zh-CN"/>
          </a:p>
        </p:txBody>
      </p:sp>
      <p:sp>
        <p:nvSpPr>
          <p:cNvPr id="140291" name="Rectangle 2"/>
          <p:cNvSpPr>
            <a:spLocks noGrp="1" noRot="1" noChangeAspect="1" noChangeArrowheads="1" noTextEdit="1"/>
          </p:cNvSpPr>
          <p:nvPr>
            <p:ph type="sldImg"/>
          </p:nvPr>
        </p:nvSpPr>
        <p:spPr>
          <a:xfrm>
            <a:off x="992188" y="768350"/>
            <a:ext cx="5114925" cy="3836988"/>
          </a:xfrm>
          <a:ln/>
        </p:spPr>
      </p:sp>
      <p:sp>
        <p:nvSpPr>
          <p:cNvPr id="140292"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EB637FE-EA9C-48BB-BA5B-75EE4C65FECE}" type="slidenum">
              <a:rPr lang="zh-CN" altLang="en-US"/>
              <a:pPr>
                <a:defRPr/>
              </a:pPr>
              <a:t>2</a:t>
            </a:fld>
            <a:endParaRPr lang="en-US" altLang="zh-CN"/>
          </a:p>
        </p:txBody>
      </p:sp>
      <p:sp>
        <p:nvSpPr>
          <p:cNvPr id="39939" name="Rectangle 2"/>
          <p:cNvSpPr>
            <a:spLocks noGrp="1" noRot="1" noChangeAspect="1" noChangeArrowheads="1" noTextEdit="1"/>
          </p:cNvSpPr>
          <p:nvPr>
            <p:ph type="sldImg"/>
          </p:nvPr>
        </p:nvSpPr>
        <p:spPr>
          <a:xfrm>
            <a:off x="992188" y="768350"/>
            <a:ext cx="5114925" cy="3836988"/>
          </a:xfrm>
          <a:ln/>
        </p:spPr>
      </p:sp>
      <p:sp>
        <p:nvSpPr>
          <p:cNvPr id="39940"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7E9C694-DDAC-471B-863C-D9F8C91A489A}" type="slidenum">
              <a:rPr lang="zh-CN" altLang="en-US"/>
              <a:pPr>
                <a:defRPr/>
              </a:pPr>
              <a:t>24</a:t>
            </a:fld>
            <a:endParaRPr lang="en-US" altLang="zh-CN"/>
          </a:p>
        </p:txBody>
      </p:sp>
      <p:sp>
        <p:nvSpPr>
          <p:cNvPr id="41987" name="Rectangle 2"/>
          <p:cNvSpPr>
            <a:spLocks noGrp="1" noRot="1" noChangeAspect="1" noChangeArrowheads="1" noTextEdit="1"/>
          </p:cNvSpPr>
          <p:nvPr>
            <p:ph type="sldImg"/>
          </p:nvPr>
        </p:nvSpPr>
        <p:spPr>
          <a:xfrm>
            <a:off x="992188" y="768350"/>
            <a:ext cx="5114925" cy="3836988"/>
          </a:xfrm>
          <a:ln/>
        </p:spPr>
      </p:sp>
      <p:sp>
        <p:nvSpPr>
          <p:cNvPr id="41988"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A76CCF4-29D2-4FCB-A69C-2B8D1DFFF3E0}" type="slidenum">
              <a:rPr lang="zh-CN" altLang="en-US"/>
              <a:pPr>
                <a:defRPr/>
              </a:pPr>
              <a:t>25</a:t>
            </a:fld>
            <a:endParaRPr lang="en-US" altLang="zh-CN"/>
          </a:p>
        </p:txBody>
      </p:sp>
      <p:sp>
        <p:nvSpPr>
          <p:cNvPr id="56323" name="Rectangle 2"/>
          <p:cNvSpPr>
            <a:spLocks noGrp="1" noRot="1" noChangeAspect="1" noChangeArrowheads="1" noTextEdit="1"/>
          </p:cNvSpPr>
          <p:nvPr>
            <p:ph type="sldImg"/>
          </p:nvPr>
        </p:nvSpPr>
        <p:spPr>
          <a:xfrm>
            <a:off x="992188" y="768350"/>
            <a:ext cx="5114925" cy="3836988"/>
          </a:xfrm>
          <a:ln/>
        </p:spPr>
      </p:sp>
      <p:sp>
        <p:nvSpPr>
          <p:cNvPr id="56324"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C88B6A5-BCFD-4171-9231-52B879D726AA}" type="slidenum">
              <a:rPr lang="zh-CN" altLang="en-US"/>
              <a:pPr>
                <a:defRPr/>
              </a:pPr>
              <a:t>26</a:t>
            </a:fld>
            <a:endParaRPr lang="en-US" altLang="zh-CN"/>
          </a:p>
        </p:txBody>
      </p:sp>
      <p:sp>
        <p:nvSpPr>
          <p:cNvPr id="57347" name="Rectangle 2"/>
          <p:cNvSpPr>
            <a:spLocks noGrp="1" noRot="1" noChangeAspect="1" noChangeArrowheads="1" noTextEdit="1"/>
          </p:cNvSpPr>
          <p:nvPr>
            <p:ph type="sldImg"/>
          </p:nvPr>
        </p:nvSpPr>
        <p:spPr>
          <a:xfrm>
            <a:off x="992188" y="768350"/>
            <a:ext cx="5114925" cy="3836988"/>
          </a:xfrm>
          <a:ln/>
        </p:spPr>
      </p:sp>
      <p:sp>
        <p:nvSpPr>
          <p:cNvPr id="57348"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7991C09-DA57-45B6-9982-70F2A7BC6283}" type="slidenum">
              <a:rPr lang="zh-CN" altLang="en-US"/>
              <a:pPr>
                <a:defRPr/>
              </a:pPr>
              <a:t>27</a:t>
            </a:fld>
            <a:endParaRPr lang="en-US" altLang="zh-CN"/>
          </a:p>
        </p:txBody>
      </p:sp>
      <p:sp>
        <p:nvSpPr>
          <p:cNvPr id="58371" name="Rectangle 2"/>
          <p:cNvSpPr>
            <a:spLocks noGrp="1" noRot="1" noChangeAspect="1" noChangeArrowheads="1" noTextEdit="1"/>
          </p:cNvSpPr>
          <p:nvPr>
            <p:ph type="sldImg"/>
          </p:nvPr>
        </p:nvSpPr>
        <p:spPr>
          <a:xfrm>
            <a:off x="992188" y="768350"/>
            <a:ext cx="5114925" cy="3836988"/>
          </a:xfrm>
          <a:ln/>
        </p:spPr>
      </p:sp>
      <p:sp>
        <p:nvSpPr>
          <p:cNvPr id="58372"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6372FFA-E881-4C73-8F65-030220AE1687}" type="slidenum">
              <a:rPr lang="zh-CN" altLang="en-US"/>
              <a:pPr>
                <a:defRPr/>
              </a:pPr>
              <a:t>28</a:t>
            </a:fld>
            <a:endParaRPr lang="en-US" altLang="zh-CN"/>
          </a:p>
        </p:txBody>
      </p:sp>
      <p:sp>
        <p:nvSpPr>
          <p:cNvPr id="59395" name="Rectangle 2"/>
          <p:cNvSpPr>
            <a:spLocks noGrp="1" noRot="1" noChangeAspect="1" noChangeArrowheads="1" noTextEdit="1"/>
          </p:cNvSpPr>
          <p:nvPr>
            <p:ph type="sldImg"/>
          </p:nvPr>
        </p:nvSpPr>
        <p:spPr>
          <a:xfrm>
            <a:off x="992188" y="768350"/>
            <a:ext cx="5114925" cy="3836988"/>
          </a:xfrm>
          <a:ln/>
        </p:spPr>
      </p:sp>
      <p:sp>
        <p:nvSpPr>
          <p:cNvPr id="59396" name="Rectangle 3"/>
          <p:cNvSpPr>
            <a:spLocks noGrp="1" noChangeArrowheads="1"/>
          </p:cNvSpPr>
          <p:nvPr>
            <p:ph type="body" idx="1"/>
          </p:nvPr>
        </p:nvSpPr>
        <p:spPr>
          <a:noFill/>
          <a:ln/>
        </p:spPr>
        <p:txBody>
          <a:bodyPr/>
          <a:lstStyle/>
          <a:p>
            <a:pPr eaLnBrk="1" hangingPunct="1"/>
            <a:r>
              <a:rPr lang="en-US" altLang="zh-CN"/>
              <a:t>dead reckoning   </a:t>
            </a:r>
            <a:r>
              <a:rPr lang="zh-CN" altLang="en-US"/>
              <a:t>航位推测法</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AD2FEFD-6ED9-44F4-8CE5-1C47CE615BDC}" type="slidenum">
              <a:rPr lang="zh-CN" altLang="en-US"/>
              <a:pPr>
                <a:defRPr/>
              </a:pPr>
              <a:t>29</a:t>
            </a:fld>
            <a:endParaRPr lang="en-US" altLang="zh-CN"/>
          </a:p>
        </p:txBody>
      </p:sp>
      <p:sp>
        <p:nvSpPr>
          <p:cNvPr id="60419" name="Rectangle 2"/>
          <p:cNvSpPr>
            <a:spLocks noGrp="1" noRot="1" noChangeAspect="1" noChangeArrowheads="1" noTextEdit="1"/>
          </p:cNvSpPr>
          <p:nvPr>
            <p:ph type="sldImg"/>
          </p:nvPr>
        </p:nvSpPr>
        <p:spPr>
          <a:xfrm>
            <a:off x="992188" y="768350"/>
            <a:ext cx="5114925" cy="3836988"/>
          </a:xfrm>
          <a:ln/>
        </p:spPr>
      </p:sp>
      <p:sp>
        <p:nvSpPr>
          <p:cNvPr id="60420"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C7E6B13-CFB2-496D-B3D3-A90C41535DCF}" type="slidenum">
              <a:rPr lang="zh-CN" altLang="en-US"/>
              <a:pPr>
                <a:defRPr/>
              </a:pPr>
              <a:t>30</a:t>
            </a:fld>
            <a:endParaRPr lang="en-US" altLang="zh-CN"/>
          </a:p>
        </p:txBody>
      </p:sp>
      <p:sp>
        <p:nvSpPr>
          <p:cNvPr id="61443" name="Rectangle 2"/>
          <p:cNvSpPr>
            <a:spLocks noGrp="1" noRot="1" noChangeAspect="1" noChangeArrowheads="1" noTextEdit="1"/>
          </p:cNvSpPr>
          <p:nvPr>
            <p:ph type="sldImg"/>
          </p:nvPr>
        </p:nvSpPr>
        <p:spPr>
          <a:xfrm>
            <a:off x="992188" y="768350"/>
            <a:ext cx="5114925" cy="3836988"/>
          </a:xfrm>
          <a:ln/>
        </p:spPr>
      </p:sp>
      <p:sp>
        <p:nvSpPr>
          <p:cNvPr id="61444"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39ED60A-BD84-46F3-9570-D8726342AB75}" type="slidenum">
              <a:rPr lang="zh-CN" altLang="en-US"/>
              <a:pPr>
                <a:defRPr/>
              </a:pPr>
              <a:t>31</a:t>
            </a:fld>
            <a:endParaRPr lang="en-US" altLang="zh-CN"/>
          </a:p>
        </p:txBody>
      </p:sp>
      <p:sp>
        <p:nvSpPr>
          <p:cNvPr id="62467" name="Rectangle 2"/>
          <p:cNvSpPr>
            <a:spLocks noGrp="1" noRot="1" noChangeAspect="1" noChangeArrowheads="1" noTextEdit="1"/>
          </p:cNvSpPr>
          <p:nvPr>
            <p:ph type="sldImg"/>
          </p:nvPr>
        </p:nvSpPr>
        <p:spPr>
          <a:xfrm>
            <a:off x="992188" y="768350"/>
            <a:ext cx="5114925" cy="3836988"/>
          </a:xfrm>
          <a:ln/>
        </p:spPr>
      </p:sp>
      <p:sp>
        <p:nvSpPr>
          <p:cNvPr id="62468"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3276465-5CE4-4C8D-A8C8-60E67E282D26}" type="slidenum">
              <a:rPr lang="zh-CN" altLang="en-US"/>
              <a:pPr>
                <a:defRPr/>
              </a:pPr>
              <a:t>32</a:t>
            </a:fld>
            <a:endParaRPr lang="en-US" altLang="zh-CN"/>
          </a:p>
        </p:txBody>
      </p:sp>
      <p:sp>
        <p:nvSpPr>
          <p:cNvPr id="63491" name="Rectangle 2"/>
          <p:cNvSpPr>
            <a:spLocks noGrp="1" noRot="1" noChangeAspect="1" noChangeArrowheads="1" noTextEdit="1"/>
          </p:cNvSpPr>
          <p:nvPr>
            <p:ph type="sldImg"/>
          </p:nvPr>
        </p:nvSpPr>
        <p:spPr>
          <a:xfrm>
            <a:off x="992188" y="768350"/>
            <a:ext cx="5114925" cy="3836988"/>
          </a:xfrm>
          <a:ln/>
        </p:spPr>
      </p:sp>
      <p:sp>
        <p:nvSpPr>
          <p:cNvPr id="63492"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41A6B30-F8EF-4013-9631-3D0B6F63DB05}" type="slidenum">
              <a:rPr lang="zh-CN" altLang="en-US"/>
              <a:pPr>
                <a:defRPr/>
              </a:pPr>
              <a:t>33</a:t>
            </a:fld>
            <a:endParaRPr lang="en-US" altLang="zh-CN"/>
          </a:p>
        </p:txBody>
      </p:sp>
      <p:sp>
        <p:nvSpPr>
          <p:cNvPr id="64515" name="Rectangle 2"/>
          <p:cNvSpPr>
            <a:spLocks noGrp="1" noRot="1" noChangeAspect="1" noChangeArrowheads="1" noTextEdit="1"/>
          </p:cNvSpPr>
          <p:nvPr>
            <p:ph type="sldImg"/>
          </p:nvPr>
        </p:nvSpPr>
        <p:spPr>
          <a:xfrm>
            <a:off x="992188" y="768350"/>
            <a:ext cx="5114925" cy="3836988"/>
          </a:xfrm>
          <a:ln/>
        </p:spPr>
      </p:sp>
      <p:sp>
        <p:nvSpPr>
          <p:cNvPr id="64516"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1028906-87A0-4424-83F7-7B8893E0D458}" type="slidenum">
              <a:rPr lang="zh-CN" altLang="en-US"/>
              <a:pPr>
                <a:defRPr/>
              </a:pPr>
              <a:t>3</a:t>
            </a:fld>
            <a:endParaRPr lang="en-US" altLang="zh-CN"/>
          </a:p>
        </p:txBody>
      </p:sp>
      <p:sp>
        <p:nvSpPr>
          <p:cNvPr id="40963" name="Rectangle 2"/>
          <p:cNvSpPr>
            <a:spLocks noGrp="1" noRot="1" noChangeAspect="1" noChangeArrowheads="1" noTextEdit="1"/>
          </p:cNvSpPr>
          <p:nvPr>
            <p:ph type="sldImg"/>
          </p:nvPr>
        </p:nvSpPr>
        <p:spPr>
          <a:xfrm>
            <a:off x="992188" y="768350"/>
            <a:ext cx="5114925" cy="3836988"/>
          </a:xfrm>
          <a:ln/>
        </p:spPr>
      </p:sp>
      <p:sp>
        <p:nvSpPr>
          <p:cNvPr id="40964"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7F11A6F-C0AC-4A49-B132-5D5F09AD79D0}" type="slidenum">
              <a:rPr lang="zh-CN" altLang="en-US"/>
              <a:pPr>
                <a:defRPr/>
              </a:pPr>
              <a:t>34</a:t>
            </a:fld>
            <a:endParaRPr lang="en-US" altLang="zh-CN"/>
          </a:p>
        </p:txBody>
      </p:sp>
      <p:sp>
        <p:nvSpPr>
          <p:cNvPr id="65539" name="Rectangle 2"/>
          <p:cNvSpPr>
            <a:spLocks noGrp="1" noRot="1" noChangeAspect="1" noChangeArrowheads="1" noTextEdit="1"/>
          </p:cNvSpPr>
          <p:nvPr>
            <p:ph type="sldImg"/>
          </p:nvPr>
        </p:nvSpPr>
        <p:spPr>
          <a:xfrm>
            <a:off x="992188" y="768350"/>
            <a:ext cx="5114925" cy="3836988"/>
          </a:xfrm>
          <a:ln/>
        </p:spPr>
      </p:sp>
      <p:sp>
        <p:nvSpPr>
          <p:cNvPr id="65540"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73FE191-9CFA-4757-8135-DEB53EDAFA2F}" type="slidenum">
              <a:rPr lang="zh-CN" altLang="en-US"/>
              <a:pPr>
                <a:defRPr/>
              </a:pPr>
              <a:t>35</a:t>
            </a:fld>
            <a:endParaRPr lang="en-US" altLang="zh-CN"/>
          </a:p>
        </p:txBody>
      </p:sp>
      <p:sp>
        <p:nvSpPr>
          <p:cNvPr id="66563" name="Rectangle 2"/>
          <p:cNvSpPr>
            <a:spLocks noGrp="1" noRot="1" noChangeAspect="1" noChangeArrowheads="1" noTextEdit="1"/>
          </p:cNvSpPr>
          <p:nvPr>
            <p:ph type="sldImg"/>
          </p:nvPr>
        </p:nvSpPr>
        <p:spPr>
          <a:xfrm>
            <a:off x="992188" y="768350"/>
            <a:ext cx="5114925" cy="3836988"/>
          </a:xfrm>
          <a:ln/>
        </p:spPr>
      </p:sp>
      <p:sp>
        <p:nvSpPr>
          <p:cNvPr id="66564"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E58D2AC-B3F7-4F97-B343-F61E9A3A4EE1}" type="slidenum">
              <a:rPr lang="zh-CN" altLang="en-US"/>
              <a:pPr>
                <a:defRPr/>
              </a:pPr>
              <a:t>36</a:t>
            </a:fld>
            <a:endParaRPr lang="en-US" altLang="zh-CN"/>
          </a:p>
        </p:txBody>
      </p:sp>
      <p:sp>
        <p:nvSpPr>
          <p:cNvPr id="67587" name="Rectangle 2"/>
          <p:cNvSpPr>
            <a:spLocks noGrp="1" noRot="1" noChangeAspect="1" noChangeArrowheads="1" noTextEdit="1"/>
          </p:cNvSpPr>
          <p:nvPr>
            <p:ph type="sldImg"/>
          </p:nvPr>
        </p:nvSpPr>
        <p:spPr>
          <a:xfrm>
            <a:off x="992188" y="768350"/>
            <a:ext cx="5114925" cy="3836988"/>
          </a:xfrm>
          <a:ln/>
        </p:spPr>
      </p:sp>
      <p:sp>
        <p:nvSpPr>
          <p:cNvPr id="67588"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E58D2AC-B3F7-4F97-B343-F61E9A3A4EE1}" type="slidenum">
              <a:rPr lang="zh-CN" altLang="en-US"/>
              <a:pPr>
                <a:defRPr/>
              </a:pPr>
              <a:t>37</a:t>
            </a:fld>
            <a:endParaRPr lang="en-US" altLang="zh-CN"/>
          </a:p>
        </p:txBody>
      </p:sp>
      <p:sp>
        <p:nvSpPr>
          <p:cNvPr id="67587" name="Rectangle 2"/>
          <p:cNvSpPr>
            <a:spLocks noGrp="1" noRot="1" noChangeAspect="1" noChangeArrowheads="1" noTextEdit="1"/>
          </p:cNvSpPr>
          <p:nvPr>
            <p:ph type="sldImg"/>
          </p:nvPr>
        </p:nvSpPr>
        <p:spPr>
          <a:xfrm>
            <a:off x="992188" y="768350"/>
            <a:ext cx="5114925" cy="3836988"/>
          </a:xfrm>
          <a:ln/>
        </p:spPr>
      </p:sp>
      <p:sp>
        <p:nvSpPr>
          <p:cNvPr id="67588"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29AC955-4D45-4B60-8761-D922D2904870}" type="slidenum">
              <a:rPr lang="zh-CN" altLang="en-US"/>
              <a:pPr>
                <a:defRPr/>
              </a:pPr>
              <a:t>38</a:t>
            </a:fld>
            <a:endParaRPr lang="en-US" altLang="zh-CN"/>
          </a:p>
        </p:txBody>
      </p:sp>
      <p:sp>
        <p:nvSpPr>
          <p:cNvPr id="68611" name="Rectangle 2"/>
          <p:cNvSpPr>
            <a:spLocks noGrp="1" noRot="1" noChangeAspect="1" noChangeArrowheads="1" noTextEdit="1"/>
          </p:cNvSpPr>
          <p:nvPr>
            <p:ph type="sldImg"/>
          </p:nvPr>
        </p:nvSpPr>
        <p:spPr>
          <a:xfrm>
            <a:off x="992188" y="768350"/>
            <a:ext cx="5114925" cy="3836988"/>
          </a:xfrm>
          <a:ln/>
        </p:spPr>
      </p:sp>
      <p:sp>
        <p:nvSpPr>
          <p:cNvPr id="68612"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EEF032A-9728-4B2A-A74A-8380044C02DB}" type="slidenum">
              <a:rPr lang="zh-CN" altLang="en-US"/>
              <a:pPr>
                <a:defRPr/>
              </a:pPr>
              <a:t>39</a:t>
            </a:fld>
            <a:endParaRPr lang="en-US" altLang="zh-CN"/>
          </a:p>
        </p:txBody>
      </p:sp>
      <p:sp>
        <p:nvSpPr>
          <p:cNvPr id="71683" name="Rectangle 2"/>
          <p:cNvSpPr>
            <a:spLocks noGrp="1" noRot="1" noChangeAspect="1" noChangeArrowheads="1" noTextEdit="1"/>
          </p:cNvSpPr>
          <p:nvPr>
            <p:ph type="sldImg"/>
          </p:nvPr>
        </p:nvSpPr>
        <p:spPr>
          <a:xfrm>
            <a:off x="992188" y="768350"/>
            <a:ext cx="5114925" cy="3836988"/>
          </a:xfrm>
          <a:ln/>
        </p:spPr>
      </p:sp>
      <p:sp>
        <p:nvSpPr>
          <p:cNvPr id="71684"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C38EA4A-DDCC-4E68-B630-4B5FA1243D76}" type="slidenum">
              <a:rPr lang="zh-CN" altLang="en-US"/>
              <a:pPr>
                <a:defRPr/>
              </a:pPr>
              <a:t>4</a:t>
            </a:fld>
            <a:endParaRPr lang="en-US" altLang="zh-CN"/>
          </a:p>
        </p:txBody>
      </p:sp>
      <p:sp>
        <p:nvSpPr>
          <p:cNvPr id="45059" name="Rectangle 2"/>
          <p:cNvSpPr>
            <a:spLocks noGrp="1" noRot="1" noChangeAspect="1" noChangeArrowheads="1" noTextEdit="1"/>
          </p:cNvSpPr>
          <p:nvPr>
            <p:ph type="sldImg"/>
          </p:nvPr>
        </p:nvSpPr>
        <p:spPr>
          <a:xfrm>
            <a:off x="992188" y="768350"/>
            <a:ext cx="5114925" cy="3836988"/>
          </a:xfrm>
          <a:ln/>
        </p:spPr>
      </p:sp>
      <p:sp>
        <p:nvSpPr>
          <p:cNvPr id="45060"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924A38C-261C-4215-AC7E-4C92C2D16CEA}" type="slidenum">
              <a:rPr lang="zh-CN" altLang="en-US"/>
              <a:pPr>
                <a:defRPr/>
              </a:pPr>
              <a:t>5</a:t>
            </a:fld>
            <a:endParaRPr lang="en-US" altLang="zh-CN"/>
          </a:p>
        </p:txBody>
      </p:sp>
      <p:sp>
        <p:nvSpPr>
          <p:cNvPr id="46083" name="Rectangle 2"/>
          <p:cNvSpPr>
            <a:spLocks noGrp="1" noRot="1" noChangeAspect="1" noChangeArrowheads="1" noTextEdit="1"/>
          </p:cNvSpPr>
          <p:nvPr>
            <p:ph type="sldImg"/>
          </p:nvPr>
        </p:nvSpPr>
        <p:spPr>
          <a:xfrm>
            <a:off x="992188" y="768350"/>
            <a:ext cx="5114925" cy="3836988"/>
          </a:xfrm>
          <a:ln/>
        </p:spPr>
      </p:sp>
      <p:sp>
        <p:nvSpPr>
          <p:cNvPr id="46084"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784220F-2BB2-4BF5-8970-91D329047EF9}" type="slidenum">
              <a:rPr lang="zh-CN" altLang="en-US"/>
              <a:pPr>
                <a:defRPr/>
              </a:pPr>
              <a:t>6</a:t>
            </a:fld>
            <a:endParaRPr lang="en-US" altLang="zh-CN"/>
          </a:p>
        </p:txBody>
      </p:sp>
      <p:sp>
        <p:nvSpPr>
          <p:cNvPr id="47107" name="Rectangle 2"/>
          <p:cNvSpPr>
            <a:spLocks noGrp="1" noRot="1" noChangeAspect="1" noChangeArrowheads="1" noTextEdit="1"/>
          </p:cNvSpPr>
          <p:nvPr>
            <p:ph type="sldImg"/>
          </p:nvPr>
        </p:nvSpPr>
        <p:spPr>
          <a:xfrm>
            <a:off x="992188" y="768350"/>
            <a:ext cx="5114925" cy="3836988"/>
          </a:xfrm>
          <a:ln/>
        </p:spPr>
      </p:sp>
      <p:sp>
        <p:nvSpPr>
          <p:cNvPr id="47108"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F92C8DB-19DE-4A95-A69D-EFF10FD78CEE}" type="slidenum">
              <a:rPr lang="zh-CN" altLang="en-US"/>
              <a:pPr>
                <a:defRPr/>
              </a:pPr>
              <a:t>7</a:t>
            </a:fld>
            <a:endParaRPr lang="en-US" altLang="zh-CN"/>
          </a:p>
        </p:txBody>
      </p:sp>
      <p:sp>
        <p:nvSpPr>
          <p:cNvPr id="48131" name="Rectangle 2"/>
          <p:cNvSpPr>
            <a:spLocks noGrp="1" noRot="1" noChangeAspect="1" noChangeArrowheads="1" noTextEdit="1"/>
          </p:cNvSpPr>
          <p:nvPr>
            <p:ph type="sldImg"/>
          </p:nvPr>
        </p:nvSpPr>
        <p:spPr>
          <a:xfrm>
            <a:off x="992188" y="768350"/>
            <a:ext cx="5114925" cy="3836988"/>
          </a:xfrm>
          <a:ln/>
        </p:spPr>
      </p:sp>
      <p:sp>
        <p:nvSpPr>
          <p:cNvPr id="48132"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F47A58C-13A9-43EF-A0EB-ACE0DD669480}" type="slidenum">
              <a:rPr lang="zh-CN" altLang="en-US"/>
              <a:pPr>
                <a:defRPr/>
              </a:pPr>
              <a:t>8</a:t>
            </a:fld>
            <a:endParaRPr lang="en-US" altLang="zh-CN"/>
          </a:p>
        </p:txBody>
      </p:sp>
      <p:sp>
        <p:nvSpPr>
          <p:cNvPr id="49155" name="Rectangle 2"/>
          <p:cNvSpPr>
            <a:spLocks noGrp="1" noRot="1" noChangeAspect="1" noChangeArrowheads="1" noTextEdit="1"/>
          </p:cNvSpPr>
          <p:nvPr>
            <p:ph type="sldImg"/>
          </p:nvPr>
        </p:nvSpPr>
        <p:spPr>
          <a:xfrm>
            <a:off x="992188" y="768350"/>
            <a:ext cx="5114925" cy="3836988"/>
          </a:xfrm>
          <a:ln/>
        </p:spPr>
      </p:sp>
      <p:sp>
        <p:nvSpPr>
          <p:cNvPr id="49156"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AC24C18-3F2A-4F26-90D6-11F055A29AFC}" type="slidenum">
              <a:rPr lang="zh-CN" altLang="en-US"/>
              <a:pPr>
                <a:defRPr/>
              </a:pPr>
              <a:t>9</a:t>
            </a:fld>
            <a:endParaRPr lang="en-US" altLang="zh-CN"/>
          </a:p>
        </p:txBody>
      </p:sp>
      <p:sp>
        <p:nvSpPr>
          <p:cNvPr id="50179" name="Rectangle 2"/>
          <p:cNvSpPr>
            <a:spLocks noGrp="1" noRot="1" noChangeAspect="1" noChangeArrowheads="1" noTextEdit="1"/>
          </p:cNvSpPr>
          <p:nvPr>
            <p:ph type="sldImg"/>
          </p:nvPr>
        </p:nvSpPr>
        <p:spPr>
          <a:xfrm>
            <a:off x="992188" y="768350"/>
            <a:ext cx="5114925" cy="3836988"/>
          </a:xfrm>
          <a:ln/>
        </p:spPr>
      </p:sp>
      <p:sp>
        <p:nvSpPr>
          <p:cNvPr id="50180"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zh-CN" alt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pPr>
                <a:defRPr/>
              </a:pPr>
              <a:endParaRPr lang="zh-CN" alt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zh-CN" altLang="en-US"/>
          </a:p>
        </p:txBody>
      </p:sp>
      <p:graphicFrame>
        <p:nvGraphicFramePr>
          <p:cNvPr id="38" name="Object 41"/>
          <p:cNvGraphicFramePr>
            <a:graphicFrameLocks noChangeAspect="1"/>
          </p:cNvGraphicFramePr>
          <p:nvPr/>
        </p:nvGraphicFramePr>
        <p:xfrm>
          <a:off x="107950" y="115888"/>
          <a:ext cx="5030788" cy="714375"/>
        </p:xfrm>
        <a:graphic>
          <a:graphicData uri="http://schemas.openxmlformats.org/presentationml/2006/ole">
            <mc:AlternateContent xmlns:mc="http://schemas.openxmlformats.org/markup-compatibility/2006">
              <mc:Choice xmlns:v="urn:schemas-microsoft-com:vml" Requires="v">
                <p:oleObj name="Photo Editor 照片" r:id="rId2" imgW="7342857" imgH="714286" progId="">
                  <p:embed/>
                </p:oleObj>
              </mc:Choice>
              <mc:Fallback>
                <p:oleObj name="Photo Editor 照片" r:id="rId2" imgW="7342857" imgH="714286" progId="">
                  <p:embed/>
                  <p:pic>
                    <p:nvPicPr>
                      <p:cNvPr id="0" name="Picture 11"/>
                      <p:cNvPicPr>
                        <a:picLocks noChangeAspect="1" noChangeArrowheads="1"/>
                      </p:cNvPicPr>
                      <p:nvPr/>
                    </p:nvPicPr>
                    <p:blipFill>
                      <a:blip r:embed="rId3">
                        <a:extLst>
                          <a:ext uri="{28A0092B-C50C-407E-A947-70E740481C1C}">
                            <a14:useLocalDpi xmlns:a14="http://schemas.microsoft.com/office/drawing/2010/main" val="0"/>
                          </a:ext>
                        </a:extLst>
                      </a:blip>
                      <a:srcRect r="31480"/>
                      <a:stretch>
                        <a:fillRect/>
                      </a:stretch>
                    </p:blipFill>
                    <p:spPr bwMode="auto">
                      <a:xfrm>
                        <a:off x="107950" y="115888"/>
                        <a:ext cx="50307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79"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zh-CN"/>
              <a:t>单击此处编辑母版标题样式</a:t>
            </a:r>
          </a:p>
        </p:txBody>
      </p:sp>
      <p:sp>
        <p:nvSpPr>
          <p:cNvPr id="152580"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zh-CN"/>
              <a:t>单击此处编辑母版副标题样式</a:t>
            </a:r>
          </a:p>
        </p:txBody>
      </p:sp>
      <p:sp>
        <p:nvSpPr>
          <p:cNvPr id="39" name="Rectangle 5"/>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000" smtClean="0"/>
            </a:lvl1pPr>
          </a:lstStyle>
          <a:p>
            <a:pPr>
              <a:defRPr/>
            </a:pPr>
            <a:r>
              <a:rPr lang="en-US" altLang="zh-CN" dirty="0"/>
              <a:t>2012-05-03</a:t>
            </a:r>
          </a:p>
        </p:txBody>
      </p:sp>
      <p:sp>
        <p:nvSpPr>
          <p:cNvPr id="40" name="Rectangle 6"/>
          <p:cNvSpPr>
            <a:spLocks noGrp="1" noChangeArrowheads="1"/>
          </p:cNvSpPr>
          <p:nvPr>
            <p:ph type="ftr" sz="quarter" idx="11"/>
          </p:nvPr>
        </p:nvSpPr>
        <p:spPr/>
        <p:txBody>
          <a:bodyPr/>
          <a:lstStyle>
            <a:lvl1pPr>
              <a:defRPr smtClean="0"/>
            </a:lvl1pPr>
          </a:lstStyle>
          <a:p>
            <a:pPr>
              <a:defRPr/>
            </a:pPr>
            <a:r>
              <a:rPr lang="en-US" altLang="zh-CN"/>
              <a:t>高峰</a:t>
            </a:r>
          </a:p>
        </p:txBody>
      </p:sp>
      <p:sp>
        <p:nvSpPr>
          <p:cNvPr id="41" name="Rectangle 7"/>
          <p:cNvSpPr>
            <a:spLocks noGrp="1" noChangeArrowheads="1"/>
          </p:cNvSpPr>
          <p:nvPr>
            <p:ph type="sldNum" sz="quarter" idx="12"/>
          </p:nvPr>
        </p:nvSpPr>
        <p:spPr/>
        <p:txBody>
          <a:bodyPr/>
          <a:lstStyle>
            <a:lvl1pPr>
              <a:defRPr smtClean="0"/>
            </a:lvl1pPr>
          </a:lstStyle>
          <a:p>
            <a:pPr>
              <a:defRPr/>
            </a:pPr>
            <a:fld id="{4117EA1F-2439-45EF-A064-FE2630557AC6}"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高峰</a:t>
            </a:r>
          </a:p>
        </p:txBody>
      </p:sp>
      <p:sp>
        <p:nvSpPr>
          <p:cNvPr id="5" name="Rectangle 6"/>
          <p:cNvSpPr>
            <a:spLocks noGrp="1" noChangeArrowheads="1"/>
          </p:cNvSpPr>
          <p:nvPr>
            <p:ph type="sldNum" sz="quarter" idx="11"/>
          </p:nvPr>
        </p:nvSpPr>
        <p:spPr>
          <a:ln/>
        </p:spPr>
        <p:txBody>
          <a:bodyPr/>
          <a:lstStyle>
            <a:lvl1pPr>
              <a:defRPr/>
            </a:lvl1pPr>
          </a:lstStyle>
          <a:p>
            <a:pPr>
              <a:defRPr/>
            </a:pPr>
            <a:fld id="{A5FD61FA-4F4B-4F1C-90D0-56529E3B0349}"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高峰</a:t>
            </a:r>
          </a:p>
        </p:txBody>
      </p:sp>
      <p:sp>
        <p:nvSpPr>
          <p:cNvPr id="5" name="Rectangle 6"/>
          <p:cNvSpPr>
            <a:spLocks noGrp="1" noChangeArrowheads="1"/>
          </p:cNvSpPr>
          <p:nvPr>
            <p:ph type="sldNum" sz="quarter" idx="11"/>
          </p:nvPr>
        </p:nvSpPr>
        <p:spPr>
          <a:ln/>
        </p:spPr>
        <p:txBody>
          <a:bodyPr/>
          <a:lstStyle>
            <a:lvl1pPr>
              <a:defRPr/>
            </a:lvl1pPr>
          </a:lstStyle>
          <a:p>
            <a:pPr>
              <a:defRPr/>
            </a:pPr>
            <a:fld id="{D19225DF-11F6-4396-9ED5-8564B3CB5CAB}"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高峰</a:t>
            </a:r>
          </a:p>
        </p:txBody>
      </p:sp>
      <p:sp>
        <p:nvSpPr>
          <p:cNvPr id="5" name="Rectangle 6"/>
          <p:cNvSpPr>
            <a:spLocks noGrp="1" noChangeArrowheads="1"/>
          </p:cNvSpPr>
          <p:nvPr>
            <p:ph type="sldNum" sz="quarter" idx="11"/>
          </p:nvPr>
        </p:nvSpPr>
        <p:spPr>
          <a:ln/>
        </p:spPr>
        <p:txBody>
          <a:bodyPr/>
          <a:lstStyle>
            <a:lvl1pPr>
              <a:defRPr/>
            </a:lvl1pPr>
          </a:lstStyle>
          <a:p>
            <a:pPr>
              <a:defRPr/>
            </a:pPr>
            <a:fld id="{DAB2E06F-B390-43DD-A3B8-C04F1BB45E24}"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高峰</a:t>
            </a:r>
          </a:p>
        </p:txBody>
      </p:sp>
      <p:sp>
        <p:nvSpPr>
          <p:cNvPr id="5" name="Rectangle 6"/>
          <p:cNvSpPr>
            <a:spLocks noGrp="1" noChangeArrowheads="1"/>
          </p:cNvSpPr>
          <p:nvPr>
            <p:ph type="sldNum" sz="quarter" idx="11"/>
          </p:nvPr>
        </p:nvSpPr>
        <p:spPr>
          <a:ln/>
        </p:spPr>
        <p:txBody>
          <a:bodyPr/>
          <a:lstStyle>
            <a:lvl1pPr>
              <a:defRPr/>
            </a:lvl1pPr>
          </a:lstStyle>
          <a:p>
            <a:pPr>
              <a:defRPr/>
            </a:pPr>
            <a:fld id="{082B4A02-732A-4E8A-98EF-58B10A9464DA}"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高峰</a:t>
            </a:r>
          </a:p>
        </p:txBody>
      </p:sp>
      <p:sp>
        <p:nvSpPr>
          <p:cNvPr id="6" name="Rectangle 6"/>
          <p:cNvSpPr>
            <a:spLocks noGrp="1" noChangeArrowheads="1"/>
          </p:cNvSpPr>
          <p:nvPr>
            <p:ph type="sldNum" sz="quarter" idx="11"/>
          </p:nvPr>
        </p:nvSpPr>
        <p:spPr>
          <a:ln/>
        </p:spPr>
        <p:txBody>
          <a:bodyPr/>
          <a:lstStyle>
            <a:lvl1pPr>
              <a:defRPr/>
            </a:lvl1pPr>
          </a:lstStyle>
          <a:p>
            <a:pPr>
              <a:defRPr/>
            </a:pPr>
            <a:fld id="{EEBDCB95-8358-4894-B5DD-42E9F299D2A4}"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zh-CN"/>
              <a:t>高峰</a:t>
            </a:r>
          </a:p>
        </p:txBody>
      </p:sp>
      <p:sp>
        <p:nvSpPr>
          <p:cNvPr id="8" name="Rectangle 6"/>
          <p:cNvSpPr>
            <a:spLocks noGrp="1" noChangeArrowheads="1"/>
          </p:cNvSpPr>
          <p:nvPr>
            <p:ph type="sldNum" sz="quarter" idx="11"/>
          </p:nvPr>
        </p:nvSpPr>
        <p:spPr>
          <a:ln/>
        </p:spPr>
        <p:txBody>
          <a:bodyPr/>
          <a:lstStyle>
            <a:lvl1pPr>
              <a:defRPr/>
            </a:lvl1pPr>
          </a:lstStyle>
          <a:p>
            <a:pPr>
              <a:defRPr/>
            </a:pPr>
            <a:fld id="{E6855A25-11A9-4A54-AEDD-F6737A59FE8D}"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zh-CN"/>
              <a:t>高峰</a:t>
            </a:r>
          </a:p>
        </p:txBody>
      </p:sp>
      <p:sp>
        <p:nvSpPr>
          <p:cNvPr id="4" name="Rectangle 6"/>
          <p:cNvSpPr>
            <a:spLocks noGrp="1" noChangeArrowheads="1"/>
          </p:cNvSpPr>
          <p:nvPr>
            <p:ph type="sldNum" sz="quarter" idx="11"/>
          </p:nvPr>
        </p:nvSpPr>
        <p:spPr>
          <a:ln/>
        </p:spPr>
        <p:txBody>
          <a:bodyPr/>
          <a:lstStyle>
            <a:lvl1pPr>
              <a:defRPr/>
            </a:lvl1pPr>
          </a:lstStyle>
          <a:p>
            <a:pPr>
              <a:defRPr/>
            </a:pPr>
            <a:fld id="{C2305233-0A67-4AE3-852E-7CF933007F47}"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zh-CN"/>
              <a:t>高峰</a:t>
            </a:r>
          </a:p>
        </p:txBody>
      </p:sp>
      <p:sp>
        <p:nvSpPr>
          <p:cNvPr id="3" name="Rectangle 6"/>
          <p:cNvSpPr>
            <a:spLocks noGrp="1" noChangeArrowheads="1"/>
          </p:cNvSpPr>
          <p:nvPr>
            <p:ph type="sldNum" sz="quarter" idx="11"/>
          </p:nvPr>
        </p:nvSpPr>
        <p:spPr>
          <a:ln/>
        </p:spPr>
        <p:txBody>
          <a:bodyPr/>
          <a:lstStyle>
            <a:lvl1pPr>
              <a:defRPr/>
            </a:lvl1pPr>
          </a:lstStyle>
          <a:p>
            <a:pPr>
              <a:defRPr/>
            </a:pPr>
            <a:fld id="{D7441087-77F4-4685-AD1E-9F6F5557083F}"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高峰</a:t>
            </a:r>
          </a:p>
        </p:txBody>
      </p:sp>
      <p:sp>
        <p:nvSpPr>
          <p:cNvPr id="6" name="Rectangle 6"/>
          <p:cNvSpPr>
            <a:spLocks noGrp="1" noChangeArrowheads="1"/>
          </p:cNvSpPr>
          <p:nvPr>
            <p:ph type="sldNum" sz="quarter" idx="11"/>
          </p:nvPr>
        </p:nvSpPr>
        <p:spPr>
          <a:ln/>
        </p:spPr>
        <p:txBody>
          <a:bodyPr/>
          <a:lstStyle>
            <a:lvl1pPr>
              <a:defRPr/>
            </a:lvl1pPr>
          </a:lstStyle>
          <a:p>
            <a:pPr>
              <a:defRPr/>
            </a:pPr>
            <a:fld id="{02A7D779-E178-4A4C-972A-EC23E6EFE490}"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高峰</a:t>
            </a:r>
          </a:p>
        </p:txBody>
      </p:sp>
      <p:sp>
        <p:nvSpPr>
          <p:cNvPr id="6" name="Rectangle 6"/>
          <p:cNvSpPr>
            <a:spLocks noGrp="1" noChangeArrowheads="1"/>
          </p:cNvSpPr>
          <p:nvPr>
            <p:ph type="sldNum" sz="quarter" idx="11"/>
          </p:nvPr>
        </p:nvSpPr>
        <p:spPr>
          <a:ln/>
        </p:spPr>
        <p:txBody>
          <a:bodyPr/>
          <a:lstStyle>
            <a:lvl1pPr>
              <a:defRPr/>
            </a:lvl1pPr>
          </a:lstStyle>
          <a:p>
            <a:pPr>
              <a:defRPr/>
            </a:pPr>
            <a:fld id="{0DD400C5-CA45-493C-A22C-5F0ACCA02D8E}"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DD3"/>
        </a:solidFill>
        <a:effectLst/>
      </p:bgPr>
    </p:bg>
    <p:spTree>
      <p:nvGrpSpPr>
        <p:cNvPr id="1" name=""/>
        <p:cNvGrpSpPr/>
        <p:nvPr/>
      </p:nvGrpSpPr>
      <p:grpSpPr>
        <a:xfrm>
          <a:off x="0" y="0"/>
          <a:ext cx="0" cy="0"/>
          <a:chOff x="0" y="0"/>
          <a:chExt cx="0" cy="0"/>
        </a:xfrm>
      </p:grpSpPr>
      <p:sp>
        <p:nvSpPr>
          <p:cNvPr id="151554"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a:defRPr/>
            </a:pPr>
            <a:endParaRPr lang="zh-CN" altLang="en-US"/>
          </a:p>
        </p:txBody>
      </p:sp>
      <p:sp>
        <p:nvSpPr>
          <p:cNvPr id="12291" name="Rectangle 3"/>
          <p:cNvSpPr>
            <a:spLocks noGrp="1" noChangeArrowheads="1"/>
          </p:cNvSpPr>
          <p:nvPr>
            <p:ph type="title"/>
          </p:nvPr>
        </p:nvSpPr>
        <p:spPr bwMode="auto">
          <a:xfrm>
            <a:off x="457200" y="122238"/>
            <a:ext cx="7543800" cy="1295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单击此处编辑母版标题样式</a:t>
            </a:r>
          </a:p>
        </p:txBody>
      </p:sp>
      <p:sp>
        <p:nvSpPr>
          <p:cNvPr id="12292" name="Rectangle 4"/>
          <p:cNvSpPr>
            <a:spLocks noGrp="1" noChangeArrowheads="1"/>
          </p:cNvSpPr>
          <p:nvPr>
            <p:ph type="body" idx="1"/>
          </p:nvPr>
        </p:nvSpPr>
        <p:spPr bwMode="auto">
          <a:xfrm>
            <a:off x="457200" y="1719263"/>
            <a:ext cx="8229600" cy="4411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15155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smtClean="0"/>
            </a:lvl1pPr>
          </a:lstStyle>
          <a:p>
            <a:pPr>
              <a:defRPr/>
            </a:pPr>
            <a:r>
              <a:rPr lang="en-US" altLang="zh-CN"/>
              <a:t>高峰</a:t>
            </a:r>
          </a:p>
        </p:txBody>
      </p:sp>
      <p:sp>
        <p:nvSpPr>
          <p:cNvPr id="151558" name="Rectangle 6"/>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smtClean="0"/>
            </a:lvl1pPr>
          </a:lstStyle>
          <a:p>
            <a:pPr>
              <a:defRPr/>
            </a:pPr>
            <a:fld id="{8398D038-CD08-489D-964A-5990DF39A616}" type="slidenum">
              <a:rPr lang="en-US" altLang="zh-CN"/>
              <a:pPr>
                <a:defRPr/>
              </a:pPr>
              <a:t>‹#›</a:t>
            </a:fld>
            <a:endParaRPr lang="en-US" altLang="zh-CN"/>
          </a:p>
        </p:txBody>
      </p:sp>
      <p:grpSp>
        <p:nvGrpSpPr>
          <p:cNvPr id="12295" name="Group 7"/>
          <p:cNvGrpSpPr>
            <a:grpSpLocks/>
          </p:cNvGrpSpPr>
          <p:nvPr/>
        </p:nvGrpSpPr>
        <p:grpSpPr bwMode="auto">
          <a:xfrm>
            <a:off x="8153400" y="152400"/>
            <a:ext cx="792163" cy="1295400"/>
            <a:chOff x="5136" y="960"/>
            <a:chExt cx="528" cy="864"/>
          </a:xfrm>
        </p:grpSpPr>
        <p:sp>
          <p:nvSpPr>
            <p:cNvPr id="151560" name="Oval 8"/>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51561" name="Oval 9"/>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51562" name="Oval 10"/>
            <p:cNvSpPr>
              <a:spLocks noChangeArrowheads="1"/>
            </p:cNvSpPr>
            <p:nvPr/>
          </p:nvSpPr>
          <p:spPr bwMode="auto">
            <a:xfrm>
              <a:off x="5360" y="960"/>
              <a:ext cx="79"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51563" name="Oval 11"/>
            <p:cNvSpPr>
              <a:spLocks noChangeArrowheads="1"/>
            </p:cNvSpPr>
            <p:nvPr/>
          </p:nvSpPr>
          <p:spPr bwMode="auto">
            <a:xfrm>
              <a:off x="5136" y="1072"/>
              <a:ext cx="80" cy="79"/>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51564" name="Oval 12"/>
            <p:cNvSpPr>
              <a:spLocks noChangeArrowheads="1"/>
            </p:cNvSpPr>
            <p:nvPr/>
          </p:nvSpPr>
          <p:spPr bwMode="auto">
            <a:xfrm>
              <a:off x="5248" y="1072"/>
              <a:ext cx="79" cy="79"/>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51565" name="Oval 13"/>
            <p:cNvSpPr>
              <a:spLocks noChangeArrowheads="1"/>
            </p:cNvSpPr>
            <p:nvPr/>
          </p:nvSpPr>
          <p:spPr bwMode="auto">
            <a:xfrm>
              <a:off x="5360" y="1072"/>
              <a:ext cx="79" cy="79"/>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51566" name="Oval 14"/>
            <p:cNvSpPr>
              <a:spLocks noChangeArrowheads="1"/>
            </p:cNvSpPr>
            <p:nvPr/>
          </p:nvSpPr>
          <p:spPr bwMode="auto">
            <a:xfrm>
              <a:off x="5472" y="1072"/>
              <a:ext cx="79" cy="79"/>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151567" name="Oval 15"/>
            <p:cNvSpPr>
              <a:spLocks noChangeArrowheads="1"/>
            </p:cNvSpPr>
            <p:nvPr/>
          </p:nvSpPr>
          <p:spPr bwMode="auto">
            <a:xfrm>
              <a:off x="5136" y="1184"/>
              <a:ext cx="80" cy="79"/>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51568" name="Oval 16"/>
            <p:cNvSpPr>
              <a:spLocks noChangeArrowheads="1"/>
            </p:cNvSpPr>
            <p:nvPr/>
          </p:nvSpPr>
          <p:spPr bwMode="auto">
            <a:xfrm>
              <a:off x="5248" y="1184"/>
              <a:ext cx="79" cy="79"/>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51569" name="Oval 17"/>
            <p:cNvSpPr>
              <a:spLocks noChangeArrowheads="1"/>
            </p:cNvSpPr>
            <p:nvPr/>
          </p:nvSpPr>
          <p:spPr bwMode="auto">
            <a:xfrm>
              <a:off x="5360" y="1184"/>
              <a:ext cx="79" cy="79"/>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151570" name="Oval 18"/>
            <p:cNvSpPr>
              <a:spLocks noChangeArrowheads="1"/>
            </p:cNvSpPr>
            <p:nvPr/>
          </p:nvSpPr>
          <p:spPr bwMode="auto">
            <a:xfrm>
              <a:off x="5472" y="1184"/>
              <a:ext cx="79" cy="79"/>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151571" name="Oval 19"/>
            <p:cNvSpPr>
              <a:spLocks noChangeArrowheads="1"/>
            </p:cNvSpPr>
            <p:nvPr/>
          </p:nvSpPr>
          <p:spPr bwMode="auto">
            <a:xfrm>
              <a:off x="5584" y="1184"/>
              <a:ext cx="80"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151572" name="Oval 20"/>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151573" name="Oval 21"/>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151574" name="Oval 22"/>
            <p:cNvSpPr>
              <a:spLocks noChangeArrowheads="1"/>
            </p:cNvSpPr>
            <p:nvPr/>
          </p:nvSpPr>
          <p:spPr bwMode="auto">
            <a:xfrm>
              <a:off x="5360" y="1296"/>
              <a:ext cx="79"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151575" name="Oval 23"/>
            <p:cNvSpPr>
              <a:spLocks noChangeArrowheads="1"/>
            </p:cNvSpPr>
            <p:nvPr/>
          </p:nvSpPr>
          <p:spPr bwMode="auto">
            <a:xfrm>
              <a:off x="5472" y="1296"/>
              <a:ext cx="79"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151576" name="Oval 24"/>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151577" name="Oval 25"/>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151578" name="Oval 26"/>
            <p:cNvSpPr>
              <a:spLocks noChangeArrowheads="1"/>
            </p:cNvSpPr>
            <p:nvPr/>
          </p:nvSpPr>
          <p:spPr bwMode="auto">
            <a:xfrm>
              <a:off x="5360" y="1408"/>
              <a:ext cx="79"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151579" name="Oval 27"/>
            <p:cNvSpPr>
              <a:spLocks noChangeArrowheads="1"/>
            </p:cNvSpPr>
            <p:nvPr/>
          </p:nvSpPr>
          <p:spPr bwMode="auto">
            <a:xfrm>
              <a:off x="5472" y="1408"/>
              <a:ext cx="79"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151580" name="Oval 28"/>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151581" name="Oval 29"/>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151582" name="Oval 30"/>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151583" name="Oval 31"/>
            <p:cNvSpPr>
              <a:spLocks noChangeArrowheads="1"/>
            </p:cNvSpPr>
            <p:nvPr/>
          </p:nvSpPr>
          <p:spPr bwMode="auto">
            <a:xfrm>
              <a:off x="5360" y="1520"/>
              <a:ext cx="79"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151584" name="Oval 32"/>
            <p:cNvSpPr>
              <a:spLocks noChangeArrowheads="1"/>
            </p:cNvSpPr>
            <p:nvPr/>
          </p:nvSpPr>
          <p:spPr bwMode="auto">
            <a:xfrm>
              <a:off x="5472" y="1520"/>
              <a:ext cx="79" cy="79"/>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151585" name="Oval 33"/>
            <p:cNvSpPr>
              <a:spLocks noChangeArrowheads="1"/>
            </p:cNvSpPr>
            <p:nvPr/>
          </p:nvSpPr>
          <p:spPr bwMode="auto">
            <a:xfrm>
              <a:off x="5136" y="1632"/>
              <a:ext cx="80"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151586" name="Oval 34"/>
            <p:cNvSpPr>
              <a:spLocks noChangeArrowheads="1"/>
            </p:cNvSpPr>
            <p:nvPr/>
          </p:nvSpPr>
          <p:spPr bwMode="auto">
            <a:xfrm>
              <a:off x="5248" y="1632"/>
              <a:ext cx="79"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151587" name="Oval 35"/>
            <p:cNvSpPr>
              <a:spLocks noChangeArrowheads="1"/>
            </p:cNvSpPr>
            <p:nvPr/>
          </p:nvSpPr>
          <p:spPr bwMode="auto">
            <a:xfrm>
              <a:off x="5360" y="1632"/>
              <a:ext cx="79" cy="79"/>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151588" name="Oval 36"/>
            <p:cNvSpPr>
              <a:spLocks noChangeArrowheads="1"/>
            </p:cNvSpPr>
            <p:nvPr/>
          </p:nvSpPr>
          <p:spPr bwMode="auto">
            <a:xfrm>
              <a:off x="5472" y="1632"/>
              <a:ext cx="79" cy="79"/>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151589" name="Oval 37"/>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151590" name="Oval 38"/>
            <p:cNvSpPr>
              <a:spLocks noChangeArrowheads="1"/>
            </p:cNvSpPr>
            <p:nvPr/>
          </p:nvSpPr>
          <p:spPr bwMode="auto">
            <a:xfrm>
              <a:off x="5472" y="1744"/>
              <a:ext cx="79" cy="80"/>
            </a:xfrm>
            <a:prstGeom prst="ellipse">
              <a:avLst/>
            </a:prstGeom>
            <a:solidFill>
              <a:schemeClr val="folHlink"/>
            </a:solidFill>
            <a:ln w="9525">
              <a:noFill/>
              <a:round/>
              <a:headEnd/>
              <a:tailEnd/>
            </a:ln>
            <a:effectLst/>
          </p:spPr>
          <p:txBody>
            <a:bodyPr wrap="none" anchor="ctr"/>
            <a:lstStyle/>
            <a:p>
              <a:pPr>
                <a:defRPr/>
              </a:pPr>
              <a:endParaRPr lang="zh-CN" altLang="en-US"/>
            </a:p>
          </p:txBody>
        </p:sp>
      </p:grpSp>
      <p:grpSp>
        <p:nvGrpSpPr>
          <p:cNvPr id="12296" name="Group 39"/>
          <p:cNvGrpSpPr>
            <a:grpSpLocks/>
          </p:cNvGrpSpPr>
          <p:nvPr/>
        </p:nvGrpSpPr>
        <p:grpSpPr bwMode="auto">
          <a:xfrm>
            <a:off x="165100" y="6149975"/>
            <a:ext cx="666750" cy="693738"/>
            <a:chOff x="0" y="0"/>
            <a:chExt cx="804" cy="801"/>
          </a:xfrm>
        </p:grpSpPr>
        <p:pic>
          <p:nvPicPr>
            <p:cNvPr id="12298" name="Picture 40" descr="jdxh1"/>
            <p:cNvPicPr>
              <a:picLocks noChangeAspect="1" noChangeArrowheads="1"/>
            </p:cNvPicPr>
            <p:nvPr userDrawn="1"/>
          </p:nvPicPr>
          <p:blipFill>
            <a:blip r:embed="rId13" cstate="print"/>
            <a:srcRect/>
            <a:stretch>
              <a:fillRect/>
            </a:stretch>
          </p:blipFill>
          <p:spPr bwMode="auto">
            <a:xfrm>
              <a:off x="0" y="0"/>
              <a:ext cx="804" cy="742"/>
            </a:xfrm>
            <a:prstGeom prst="rect">
              <a:avLst/>
            </a:prstGeom>
            <a:noFill/>
            <a:ln w="9525">
              <a:noFill/>
              <a:miter lim="800000"/>
              <a:headEnd/>
              <a:tailEnd/>
            </a:ln>
          </p:spPr>
        </p:pic>
        <p:sp>
          <p:nvSpPr>
            <p:cNvPr id="151593" name="Text Box 41"/>
            <p:cNvSpPr txBox="1">
              <a:spLocks noChangeArrowheads="1"/>
            </p:cNvSpPr>
            <p:nvPr userDrawn="1"/>
          </p:nvSpPr>
          <p:spPr bwMode="auto">
            <a:xfrm>
              <a:off x="80" y="449"/>
              <a:ext cx="595" cy="352"/>
            </a:xfrm>
            <a:prstGeom prst="rect">
              <a:avLst/>
            </a:prstGeom>
            <a:noFill/>
            <a:ln w="9525">
              <a:noFill/>
              <a:miter lim="800000"/>
              <a:headEnd/>
              <a:tailEnd/>
            </a:ln>
            <a:effectLst/>
          </p:spPr>
          <p:txBody>
            <a:bodyPr wrap="none">
              <a:spAutoFit/>
            </a:bodyPr>
            <a:lstStyle/>
            <a:p>
              <a:pPr algn="ctr" eaLnBrk="0" hangingPunct="0">
                <a:defRPr/>
              </a:pPr>
              <a:r>
                <a:rPr lang="en-US" altLang="zh-CN" sz="1400" i="1">
                  <a:solidFill>
                    <a:srgbClr val="080462"/>
                  </a:solidFill>
                  <a:latin typeface="Cooper Black" pitchFamily="18" charset="0"/>
                  <a:ea typeface="Batang" pitchFamily="18" charset="-127"/>
                </a:rPr>
                <a:t>SEI</a:t>
              </a:r>
            </a:p>
          </p:txBody>
        </p:sp>
      </p:grpSp>
      <p:sp>
        <p:nvSpPr>
          <p:cNvPr id="151594" name="Line 42"/>
          <p:cNvSpPr>
            <a:spLocks noChangeShapeType="1"/>
          </p:cNvSpPr>
          <p:nvPr/>
        </p:nvSpPr>
        <p:spPr bwMode="auto">
          <a:xfrm>
            <a:off x="701675" y="6165850"/>
            <a:ext cx="7974013" cy="19050"/>
          </a:xfrm>
          <a:prstGeom prst="line">
            <a:avLst/>
          </a:prstGeom>
          <a:noFill/>
          <a:ln w="28575">
            <a:solidFill>
              <a:srgbClr val="3399FF"/>
            </a:solidFill>
            <a:round/>
            <a:headEnd type="none" w="sm" len="sm"/>
            <a:tailEnd type="none" w="sm" len="sm"/>
          </a:ln>
          <a:effectLst/>
        </p:spPr>
        <p:txBody>
          <a:bodyPr wrap="none"/>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幼圆" pitchFamily="49" charset="-122"/>
        </a:defRPr>
      </a:lvl2pPr>
      <a:lvl3pPr algn="l" rtl="0" eaLnBrk="0" fontAlgn="base" hangingPunct="0">
        <a:spcBef>
          <a:spcPct val="0"/>
        </a:spcBef>
        <a:spcAft>
          <a:spcPct val="0"/>
        </a:spcAft>
        <a:defRPr sz="3900" b="1">
          <a:solidFill>
            <a:schemeClr val="tx2"/>
          </a:solidFill>
          <a:latin typeface="Arial" charset="0"/>
          <a:ea typeface="幼圆" pitchFamily="49" charset="-122"/>
        </a:defRPr>
      </a:lvl3pPr>
      <a:lvl4pPr algn="l" rtl="0" eaLnBrk="0" fontAlgn="base" hangingPunct="0">
        <a:spcBef>
          <a:spcPct val="0"/>
        </a:spcBef>
        <a:spcAft>
          <a:spcPct val="0"/>
        </a:spcAft>
        <a:defRPr sz="3900" b="1">
          <a:solidFill>
            <a:schemeClr val="tx2"/>
          </a:solidFill>
          <a:latin typeface="Arial" charset="0"/>
          <a:ea typeface="幼圆" pitchFamily="49" charset="-122"/>
        </a:defRPr>
      </a:lvl4pPr>
      <a:lvl5pPr algn="l" rtl="0" eaLnBrk="0" fontAlgn="base" hangingPunct="0">
        <a:spcBef>
          <a:spcPct val="0"/>
        </a:spcBef>
        <a:spcAft>
          <a:spcPct val="0"/>
        </a:spcAft>
        <a:defRPr sz="3900" b="1">
          <a:solidFill>
            <a:schemeClr val="tx2"/>
          </a:solidFill>
          <a:latin typeface="Arial" charset="0"/>
          <a:ea typeface="幼圆" pitchFamily="49" charset="-122"/>
        </a:defRPr>
      </a:lvl5pPr>
      <a:lvl6pPr marL="457200" algn="l" rtl="0" fontAlgn="base">
        <a:spcBef>
          <a:spcPct val="0"/>
        </a:spcBef>
        <a:spcAft>
          <a:spcPct val="0"/>
        </a:spcAft>
        <a:defRPr sz="3900" b="1">
          <a:solidFill>
            <a:schemeClr val="tx2"/>
          </a:solidFill>
          <a:latin typeface="Arial" charset="0"/>
          <a:ea typeface="幼圆" pitchFamily="49" charset="-122"/>
        </a:defRPr>
      </a:lvl6pPr>
      <a:lvl7pPr marL="914400" algn="l" rtl="0" fontAlgn="base">
        <a:spcBef>
          <a:spcPct val="0"/>
        </a:spcBef>
        <a:spcAft>
          <a:spcPct val="0"/>
        </a:spcAft>
        <a:defRPr sz="3900" b="1">
          <a:solidFill>
            <a:schemeClr val="tx2"/>
          </a:solidFill>
          <a:latin typeface="Arial" charset="0"/>
          <a:ea typeface="幼圆" pitchFamily="49" charset="-122"/>
        </a:defRPr>
      </a:lvl7pPr>
      <a:lvl8pPr marL="1371600" algn="l" rtl="0" fontAlgn="base">
        <a:spcBef>
          <a:spcPct val="0"/>
        </a:spcBef>
        <a:spcAft>
          <a:spcPct val="0"/>
        </a:spcAft>
        <a:defRPr sz="3900" b="1">
          <a:solidFill>
            <a:schemeClr val="tx2"/>
          </a:solidFill>
          <a:latin typeface="Arial" charset="0"/>
          <a:ea typeface="幼圆" pitchFamily="49" charset="-122"/>
        </a:defRPr>
      </a:lvl8pPr>
      <a:lvl9pPr marL="1828800" algn="l" rtl="0" fontAlgn="base">
        <a:spcBef>
          <a:spcPct val="0"/>
        </a:spcBef>
        <a:spcAft>
          <a:spcPct val="0"/>
        </a:spcAft>
        <a:defRPr sz="3900" b="1">
          <a:solidFill>
            <a:schemeClr val="tx2"/>
          </a:solidFill>
          <a:latin typeface="Arial" charset="0"/>
          <a:ea typeface="幼圆" pitchFamily="49"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image" Target="../media/image27.jpeg"/><Relationship Id="rId7"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10" Type="http://schemas.microsoft.com/office/2007/relationships/hdphoto" Target="../media/hdphoto2.wdp"/><Relationship Id="rId4" Type="http://schemas.openxmlformats.org/officeDocument/2006/relationships/image" Target="../media/image22.jpeg"/><Relationship Id="rId9" Type="http://schemas.openxmlformats.org/officeDocument/2006/relationships/image" Target="../media/image3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11.bin"/><Relationship Id="rId4" Type="http://schemas.openxmlformats.org/officeDocument/2006/relationships/image" Target="../media/image36.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4.bin"/><Relationship Id="rId4" Type="http://schemas.openxmlformats.org/officeDocument/2006/relationships/image" Target="../media/image39.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oleObject" Target="../embeddings/oleObject5.bin"/><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oleObject" Target="../embeddings/oleObject7.bin"/><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dt" sz="quarter" idx="10"/>
          </p:nvPr>
        </p:nvSpPr>
        <p:spPr>
          <a:noFill/>
        </p:spPr>
        <p:txBody>
          <a:bodyPr/>
          <a:lstStyle/>
          <a:p>
            <a:r>
              <a:rPr lang="en-US" altLang="zh-CN" dirty="0"/>
              <a:t>2022-1</a:t>
            </a:r>
          </a:p>
        </p:txBody>
      </p:sp>
      <p:sp>
        <p:nvSpPr>
          <p:cNvPr id="13316" name="Rectangle 7"/>
          <p:cNvSpPr>
            <a:spLocks noGrp="1" noChangeArrowheads="1"/>
          </p:cNvSpPr>
          <p:nvPr>
            <p:ph type="sldNum" sz="quarter" idx="12"/>
          </p:nvPr>
        </p:nvSpPr>
        <p:spPr>
          <a:noFill/>
        </p:spPr>
        <p:txBody>
          <a:bodyPr/>
          <a:lstStyle/>
          <a:p>
            <a:fld id="{49BDDF85-44F4-4AA6-98DB-BA043DCB9CFB}" type="slidenum">
              <a:rPr lang="en-US" altLang="zh-CN"/>
              <a:pPr/>
              <a:t>1</a:t>
            </a:fld>
            <a:endParaRPr lang="en-US" altLang="zh-CN"/>
          </a:p>
        </p:txBody>
      </p:sp>
      <p:sp>
        <p:nvSpPr>
          <p:cNvPr id="13317" name="Rectangle 4"/>
          <p:cNvSpPr>
            <a:spLocks noGrp="1" noChangeArrowheads="1"/>
          </p:cNvSpPr>
          <p:nvPr>
            <p:ph type="ctrTitle"/>
          </p:nvPr>
        </p:nvSpPr>
        <p:spPr/>
        <p:txBody>
          <a:bodyPr/>
          <a:lstStyle/>
          <a:p>
            <a:pPr eaLnBrk="1" hangingPunct="1"/>
            <a:r>
              <a:rPr lang="zh-CN" altLang="en-US" dirty="0"/>
              <a:t>最优控制20</a:t>
            </a:r>
            <a:r>
              <a:rPr lang="en-US" altLang="zh-CN" dirty="0"/>
              <a:t>23</a:t>
            </a:r>
          </a:p>
        </p:txBody>
      </p:sp>
      <p:sp>
        <p:nvSpPr>
          <p:cNvPr id="13318" name="Rectangle 5"/>
          <p:cNvSpPr>
            <a:spLocks noGrp="1" noChangeArrowheads="1"/>
          </p:cNvSpPr>
          <p:nvPr>
            <p:ph type="subTitle" idx="1"/>
          </p:nvPr>
        </p:nvSpPr>
        <p:spPr>
          <a:xfrm>
            <a:off x="3347864" y="3284984"/>
            <a:ext cx="3173785" cy="1315516"/>
          </a:xfrm>
        </p:spPr>
        <p:txBody>
          <a:bodyPr/>
          <a:lstStyle/>
          <a:p>
            <a:pPr eaLnBrk="1" hangingPunct="1"/>
            <a:r>
              <a:rPr lang="zh-CN" altLang="en-US" sz="6600" b="1" dirty="0">
                <a:solidFill>
                  <a:srgbClr val="FF0000"/>
                </a:solidFill>
                <a:latin typeface="隶书" pitchFamily="49" charset="-122"/>
                <a:ea typeface="隶书" pitchFamily="49" charset="-122"/>
              </a:rPr>
              <a:t>绪 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灯片编号占位符 2"/>
          <p:cNvSpPr>
            <a:spLocks noGrp="1"/>
          </p:cNvSpPr>
          <p:nvPr>
            <p:ph type="sldNum" sz="quarter" idx="11"/>
          </p:nvPr>
        </p:nvSpPr>
        <p:spPr>
          <a:noFill/>
        </p:spPr>
        <p:txBody>
          <a:bodyPr/>
          <a:lstStyle/>
          <a:p>
            <a:fld id="{0CCE6B45-38FC-43A6-9C61-7FCE7B188E2D}" type="slidenum">
              <a:rPr lang="en-US" altLang="zh-CN"/>
              <a:pPr/>
              <a:t>10</a:t>
            </a:fld>
            <a:endParaRPr lang="en-US" altLang="zh-CN"/>
          </a:p>
        </p:txBody>
      </p:sp>
      <p:sp>
        <p:nvSpPr>
          <p:cNvPr id="110594" name="Text Box 2"/>
          <p:cNvSpPr txBox="1">
            <a:spLocks noChangeArrowheads="1"/>
          </p:cNvSpPr>
          <p:nvPr/>
        </p:nvSpPr>
        <p:spPr bwMode="auto">
          <a:xfrm>
            <a:off x="762000" y="1143000"/>
            <a:ext cx="7162800" cy="396875"/>
          </a:xfrm>
          <a:prstGeom prst="rect">
            <a:avLst/>
          </a:prstGeom>
          <a:noFill/>
          <a:ln w="12700">
            <a:noFill/>
            <a:miter lim="800000"/>
            <a:headEnd type="none" w="sm" len="sm"/>
            <a:tailEnd type="none" w="sm" len="sm"/>
          </a:ln>
        </p:spPr>
        <p:txBody>
          <a:bodyPr>
            <a:spAutoFit/>
          </a:bodyPr>
          <a:lstStyle/>
          <a:p>
            <a:r>
              <a:rPr kumimoji="1" lang="zh-CN" altLang="en-US" sz="2000">
                <a:latin typeface="楷体_GB2312" pitchFamily="49" charset="-122"/>
                <a:ea typeface="楷体_GB2312" pitchFamily="49" charset="-122"/>
              </a:rPr>
              <a:t>机器人成功的例子火星探路机器人和</a:t>
            </a:r>
            <a:r>
              <a:rPr kumimoji="1" lang="en-US" altLang="zh-CN" sz="2000">
                <a:latin typeface="楷体_GB2312" pitchFamily="49" charset="-122"/>
                <a:ea typeface="楷体_GB2312" pitchFamily="49" charset="-122"/>
              </a:rPr>
              <a:t>SONY</a:t>
            </a:r>
            <a:r>
              <a:rPr kumimoji="1" lang="zh-CN" altLang="en-US" sz="2000">
                <a:latin typeface="楷体_GB2312" pitchFamily="49" charset="-122"/>
                <a:ea typeface="楷体_GB2312" pitchFamily="49" charset="-122"/>
              </a:rPr>
              <a:t>公司的</a:t>
            </a:r>
            <a:r>
              <a:rPr kumimoji="1" lang="en-US" altLang="zh-CN" sz="2000">
                <a:latin typeface="楷体_GB2312" pitchFamily="49" charset="-122"/>
                <a:ea typeface="楷体_GB2312" pitchFamily="49" charset="-122"/>
              </a:rPr>
              <a:t>Aibo</a:t>
            </a:r>
            <a:r>
              <a:rPr kumimoji="1" lang="zh-CN" altLang="en-US" sz="2000">
                <a:latin typeface="楷体_GB2312" pitchFamily="49" charset="-122"/>
                <a:ea typeface="楷体_GB2312" pitchFamily="49" charset="-122"/>
              </a:rPr>
              <a:t>机器人</a:t>
            </a:r>
            <a:r>
              <a:rPr kumimoji="1" lang="zh-CN" altLang="en-US">
                <a:latin typeface="Times New Roman" pitchFamily="18" charset="0"/>
              </a:rPr>
              <a:t> </a:t>
            </a:r>
          </a:p>
        </p:txBody>
      </p:sp>
      <p:pic>
        <p:nvPicPr>
          <p:cNvPr id="110595" name="Picture 3"/>
          <p:cNvPicPr>
            <a:picLocks noChangeAspect="1" noChangeArrowheads="1"/>
          </p:cNvPicPr>
          <p:nvPr/>
        </p:nvPicPr>
        <p:blipFill>
          <a:blip r:embed="rId3" cstate="print"/>
          <a:srcRect/>
          <a:stretch>
            <a:fillRect/>
          </a:stretch>
        </p:blipFill>
        <p:spPr bwMode="auto">
          <a:xfrm>
            <a:off x="545652" y="1928802"/>
            <a:ext cx="4170491" cy="2021944"/>
          </a:xfrm>
          <a:prstGeom prst="rect">
            <a:avLst/>
          </a:prstGeom>
          <a:noFill/>
          <a:ln w="9525">
            <a:solidFill>
              <a:srgbClr val="FF0000"/>
            </a:solidFill>
            <a:miter lim="800000"/>
            <a:headEnd/>
            <a:tailEnd/>
          </a:ln>
        </p:spPr>
      </p:pic>
      <p:sp>
        <p:nvSpPr>
          <p:cNvPr id="110596" name="Text Box 4"/>
          <p:cNvSpPr txBox="1">
            <a:spLocks noChangeArrowheads="1"/>
          </p:cNvSpPr>
          <p:nvPr/>
        </p:nvSpPr>
        <p:spPr bwMode="auto">
          <a:xfrm>
            <a:off x="914400" y="457200"/>
            <a:ext cx="594360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kumimoji="1" lang="zh-CN" altLang="en-US" sz="2400">
                <a:solidFill>
                  <a:srgbClr val="FF0000"/>
                </a:solidFill>
                <a:effectLst>
                  <a:outerShdw blurRad="38100" dist="38100" dir="2700000" algn="tl">
                    <a:srgbClr val="000000"/>
                  </a:outerShdw>
                </a:effectLst>
                <a:latin typeface="Times New Roman" pitchFamily="18" charset="0"/>
                <a:cs typeface="Times New Roman" pitchFamily="18" charset="0"/>
              </a:rPr>
              <a:t>5</a:t>
            </a:r>
            <a:r>
              <a:rPr kumimoji="1" lang="zh-CN" altLang="en-US" sz="2400">
                <a:solidFill>
                  <a:srgbClr val="FF0000"/>
                </a:solidFill>
                <a:effectLst>
                  <a:outerShdw blurRad="38100" dist="38100" dir="2700000" algn="tl">
                    <a:srgbClr val="000000"/>
                  </a:outerShdw>
                </a:effectLst>
                <a:latin typeface="Times New Roman" pitchFamily="18" charset="0"/>
              </a:rPr>
              <a:t>）</a:t>
            </a:r>
            <a:r>
              <a:rPr kumimoji="1" lang="zh-CN" altLang="en-US" sz="2400">
                <a:solidFill>
                  <a:schemeClr val="tx2"/>
                </a:solidFill>
                <a:effectLst>
                  <a:outerShdw blurRad="38100" dist="38100" dir="2700000" algn="tl">
                    <a:srgbClr val="000000"/>
                  </a:outerShdw>
                </a:effectLst>
                <a:latin typeface="Times New Roman" pitchFamily="18" charset="0"/>
                <a:cs typeface="Times New Roman" pitchFamily="18" charset="0"/>
              </a:rPr>
              <a:t>   </a:t>
            </a:r>
            <a:r>
              <a:rPr kumimoji="1" lang="zh-CN" altLang="en-US" sz="2400" b="1">
                <a:solidFill>
                  <a:srgbClr val="FF0000"/>
                </a:solidFill>
                <a:latin typeface="Times New Roman" pitchFamily="18" charset="0"/>
                <a:ea typeface="楷体_GB2312" pitchFamily="49" charset="-122"/>
              </a:rPr>
              <a:t>机器人和智能机器人</a:t>
            </a:r>
            <a:endParaRPr kumimoji="1" lang="zh-CN" altLang="en-US" sz="2400" b="1">
              <a:solidFill>
                <a:srgbClr val="FF0000"/>
              </a:solidFill>
              <a:effectLst>
                <a:outerShdw blurRad="38100" dist="38100" dir="2700000" algn="tl">
                  <a:srgbClr val="000000"/>
                </a:outerShdw>
              </a:effectLst>
              <a:latin typeface="Times New Roman" pitchFamily="18" charset="0"/>
              <a:ea typeface="楷体_GB2312" pitchFamily="49" charset="-122"/>
            </a:endParaRPr>
          </a:p>
        </p:txBody>
      </p:sp>
      <p:sp>
        <p:nvSpPr>
          <p:cNvPr id="110597" name="Text Box 5"/>
          <p:cNvSpPr txBox="1">
            <a:spLocks noChangeArrowheads="1"/>
          </p:cNvSpPr>
          <p:nvPr/>
        </p:nvSpPr>
        <p:spPr bwMode="auto">
          <a:xfrm>
            <a:off x="545652" y="5631631"/>
            <a:ext cx="8202812" cy="461665"/>
          </a:xfrm>
          <a:prstGeom prst="rect">
            <a:avLst/>
          </a:prstGeom>
          <a:solidFill>
            <a:schemeClr val="folHlink"/>
          </a:solidFill>
          <a:ln w="38100">
            <a:solidFill>
              <a:schemeClr val="folHlink"/>
            </a:solidFill>
            <a:miter lim="800000"/>
            <a:headEnd type="none" w="sm" len="sm"/>
            <a:tailEnd type="none" w="sm" len="sm"/>
          </a:ln>
        </p:spPr>
        <p:txBody>
          <a:bodyPr wrap="square">
            <a:spAutoFit/>
          </a:bodyPr>
          <a:lstStyle/>
          <a:p>
            <a:pPr>
              <a:spcBef>
                <a:spcPct val="50000"/>
              </a:spcBef>
            </a:pPr>
            <a:r>
              <a:rPr kumimoji="1" lang="en-US" altLang="zh-CN" sz="2400" b="1" dirty="0">
                <a:solidFill>
                  <a:srgbClr val="FF3300"/>
                </a:solidFill>
                <a:latin typeface="楷体_GB2312" pitchFamily="49" charset="-122"/>
                <a:ea typeface="楷体_GB2312" pitchFamily="49" charset="-122"/>
              </a:rPr>
              <a:t>Wiener</a:t>
            </a:r>
            <a:r>
              <a:rPr kumimoji="1" lang="zh-CN" altLang="en-US" sz="2400" b="1" dirty="0">
                <a:solidFill>
                  <a:srgbClr val="FF3300"/>
                </a:solidFill>
                <a:latin typeface="楷体_GB2312" pitchFamily="49" charset="-122"/>
                <a:ea typeface="楷体_GB2312" pitchFamily="49" charset="-122"/>
              </a:rPr>
              <a:t>的大部分关于机器人和智能机器的设想仍没有实现。</a:t>
            </a:r>
          </a:p>
        </p:txBody>
      </p:sp>
      <p:pic>
        <p:nvPicPr>
          <p:cNvPr id="109570" name="Picture 2" descr="c:\users\hp\appdata\roaming\360se6\USERDA~1\Temp\9E16BD~1.JPG"/>
          <p:cNvPicPr>
            <a:picLocks noChangeAspect="1" noChangeArrowheads="1"/>
          </p:cNvPicPr>
          <p:nvPr/>
        </p:nvPicPr>
        <p:blipFill>
          <a:blip r:embed="rId4" cstate="print"/>
          <a:srcRect/>
          <a:stretch>
            <a:fillRect/>
          </a:stretch>
        </p:blipFill>
        <p:spPr bwMode="auto">
          <a:xfrm>
            <a:off x="5316645" y="1928802"/>
            <a:ext cx="2794144" cy="2021944"/>
          </a:xfrm>
          <a:prstGeom prst="rect">
            <a:avLst/>
          </a:prstGeom>
          <a:noFill/>
        </p:spPr>
      </p:pic>
      <p:pic>
        <p:nvPicPr>
          <p:cNvPr id="10" name="Picture 3" descr="H:\AllDataFileWorking\TEACHING\西安交大自动化概论\视频公开课\服务机器人.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31" y="2015649"/>
            <a:ext cx="3177465" cy="22580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AllDataFileWorking\TEACHING\西安交大自动化概论\视频公开课\机器人手术.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67323" y="1569980"/>
            <a:ext cx="3181353" cy="2247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AllDataFileWorking\TEACHING\西安交大自动化概论\视频公开课\工业机器人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43808" y="3284984"/>
            <a:ext cx="3386469" cy="21501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0596"/>
                                        </p:tgtEl>
                                        <p:attrNameLst>
                                          <p:attrName>style.visibility</p:attrName>
                                        </p:attrNameLst>
                                      </p:cBhvr>
                                      <p:to>
                                        <p:strVal val="visible"/>
                                      </p:to>
                                    </p:set>
                                    <p:anim calcmode="lin" valueType="num">
                                      <p:cBhvr additive="base">
                                        <p:cTn id="7" dur="500" fill="hold"/>
                                        <p:tgtEl>
                                          <p:spTgt spid="110596"/>
                                        </p:tgtEl>
                                        <p:attrNameLst>
                                          <p:attrName>ppt_x</p:attrName>
                                        </p:attrNameLst>
                                      </p:cBhvr>
                                      <p:tavLst>
                                        <p:tav tm="0">
                                          <p:val>
                                            <p:strVal val="#ppt_x"/>
                                          </p:val>
                                        </p:tav>
                                        <p:tav tm="100000">
                                          <p:val>
                                            <p:strVal val="#ppt_x"/>
                                          </p:val>
                                        </p:tav>
                                      </p:tavLst>
                                    </p:anim>
                                    <p:anim calcmode="lin" valueType="num">
                                      <p:cBhvr additive="base">
                                        <p:cTn id="8" dur="500" fill="hold"/>
                                        <p:tgtEl>
                                          <p:spTgt spid="11059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0594"/>
                                        </p:tgtEl>
                                        <p:attrNameLst>
                                          <p:attrName>style.visibility</p:attrName>
                                        </p:attrNameLst>
                                      </p:cBhvr>
                                      <p:to>
                                        <p:strVal val="visible"/>
                                      </p:to>
                                    </p:set>
                                    <p:anim calcmode="lin" valueType="num">
                                      <p:cBhvr additive="base">
                                        <p:cTn id="13" dur="500" fill="hold"/>
                                        <p:tgtEl>
                                          <p:spTgt spid="110594"/>
                                        </p:tgtEl>
                                        <p:attrNameLst>
                                          <p:attrName>ppt_x</p:attrName>
                                        </p:attrNameLst>
                                      </p:cBhvr>
                                      <p:tavLst>
                                        <p:tav tm="0">
                                          <p:val>
                                            <p:strVal val="0-#ppt_w/2"/>
                                          </p:val>
                                        </p:tav>
                                        <p:tav tm="100000">
                                          <p:val>
                                            <p:strVal val="#ppt_x"/>
                                          </p:val>
                                        </p:tav>
                                      </p:tavLst>
                                    </p:anim>
                                    <p:anim calcmode="lin" valueType="num">
                                      <p:cBhvr additive="base">
                                        <p:cTn id="14" dur="500" fill="hold"/>
                                        <p:tgtEl>
                                          <p:spTgt spid="11059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nodeType="clickEffect">
                                  <p:stCondLst>
                                    <p:cond delay="0"/>
                                  </p:stCondLst>
                                  <p:childTnLst>
                                    <p:set>
                                      <p:cBhvr>
                                        <p:cTn id="18" dur="1" fill="hold">
                                          <p:stCondLst>
                                            <p:cond delay="0"/>
                                          </p:stCondLst>
                                        </p:cTn>
                                        <p:tgtEl>
                                          <p:spTgt spid="110595"/>
                                        </p:tgtEl>
                                        <p:attrNameLst>
                                          <p:attrName>style.visibility</p:attrName>
                                        </p:attrNameLst>
                                      </p:cBhvr>
                                      <p:to>
                                        <p:strVal val="visible"/>
                                      </p:to>
                                    </p:set>
                                    <p:animEffect transition="in" filter="barn(inHorizontal)">
                                      <p:cBhvr>
                                        <p:cTn id="19" dur="500"/>
                                        <p:tgtEl>
                                          <p:spTgt spid="11059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nodeType="clickEffect">
                                  <p:stCondLst>
                                    <p:cond delay="0"/>
                                  </p:stCondLst>
                                  <p:childTnLst>
                                    <p:set>
                                      <p:cBhvr>
                                        <p:cTn id="23" dur="1" fill="hold">
                                          <p:stCondLst>
                                            <p:cond delay="0"/>
                                          </p:stCondLst>
                                        </p:cTn>
                                        <p:tgtEl>
                                          <p:spTgt spid="109570"/>
                                        </p:tgtEl>
                                        <p:attrNameLst>
                                          <p:attrName>style.visibility</p:attrName>
                                        </p:attrNameLst>
                                      </p:cBhvr>
                                      <p:to>
                                        <p:strVal val="visible"/>
                                      </p:to>
                                    </p:set>
                                    <p:animEffect transition="in" filter="barn(inHorizontal)">
                                      <p:cBhvr>
                                        <p:cTn id="24" dur="500"/>
                                        <p:tgtEl>
                                          <p:spTgt spid="10957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10597"/>
                                        </p:tgtEl>
                                        <p:attrNameLst>
                                          <p:attrName>style.visibility</p:attrName>
                                        </p:attrNameLst>
                                      </p:cBhvr>
                                      <p:to>
                                        <p:strVal val="visible"/>
                                      </p:to>
                                    </p:set>
                                    <p:anim calcmode="lin" valueType="num">
                                      <p:cBhvr additive="base">
                                        <p:cTn id="44" dur="500" fill="hold"/>
                                        <p:tgtEl>
                                          <p:spTgt spid="110597"/>
                                        </p:tgtEl>
                                        <p:attrNameLst>
                                          <p:attrName>ppt_x</p:attrName>
                                        </p:attrNameLst>
                                      </p:cBhvr>
                                      <p:tavLst>
                                        <p:tav tm="0">
                                          <p:val>
                                            <p:strVal val="0-#ppt_w/2"/>
                                          </p:val>
                                        </p:tav>
                                        <p:tav tm="100000">
                                          <p:val>
                                            <p:strVal val="#ppt_x"/>
                                          </p:val>
                                        </p:tav>
                                      </p:tavLst>
                                    </p:anim>
                                    <p:anim calcmode="lin" valueType="num">
                                      <p:cBhvr additive="base">
                                        <p:cTn id="45" dur="500" fill="hold"/>
                                        <p:tgtEl>
                                          <p:spTgt spid="1105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utoUpdateAnimBg="0"/>
      <p:bldP spid="110596" grpId="0" autoUpdateAnimBg="0"/>
      <p:bldP spid="11059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灯片编号占位符 2"/>
          <p:cNvSpPr>
            <a:spLocks noGrp="1"/>
          </p:cNvSpPr>
          <p:nvPr>
            <p:ph type="sldNum" sz="quarter" idx="11"/>
          </p:nvPr>
        </p:nvSpPr>
        <p:spPr>
          <a:noFill/>
        </p:spPr>
        <p:txBody>
          <a:bodyPr/>
          <a:lstStyle/>
          <a:p>
            <a:fld id="{BF42AC9C-40B1-4CCE-92D1-757D86859955}" type="slidenum">
              <a:rPr lang="en-US" altLang="zh-CN"/>
              <a:pPr/>
              <a:t>11</a:t>
            </a:fld>
            <a:endParaRPr lang="en-US" altLang="zh-CN"/>
          </a:p>
        </p:txBody>
      </p:sp>
      <p:sp>
        <p:nvSpPr>
          <p:cNvPr id="111619" name="Text Box 3"/>
          <p:cNvSpPr txBox="1">
            <a:spLocks noChangeArrowheads="1"/>
          </p:cNvSpPr>
          <p:nvPr/>
        </p:nvSpPr>
        <p:spPr bwMode="auto">
          <a:xfrm>
            <a:off x="3200400" y="4365104"/>
            <a:ext cx="3028950" cy="579438"/>
          </a:xfrm>
          <a:prstGeom prst="rect">
            <a:avLst/>
          </a:prstGeom>
          <a:noFill/>
          <a:ln w="38100">
            <a:noFill/>
            <a:miter lim="800000"/>
            <a:headEnd/>
            <a:tailEnd/>
          </a:ln>
        </p:spPr>
        <p:txBody>
          <a:bodyPr wrap="none">
            <a:spAutoFit/>
          </a:bodyPr>
          <a:lstStyle/>
          <a:p>
            <a:r>
              <a:rPr kumimoji="1" lang="zh-CN" altLang="en-US" sz="3200">
                <a:solidFill>
                  <a:srgbClr val="FF0000"/>
                </a:solidFill>
                <a:latin typeface="Times New Roman" pitchFamily="18" charset="0"/>
                <a:ea typeface="楷体_GB2312" pitchFamily="49" charset="-122"/>
              </a:rPr>
              <a:t>机器人足球比赛</a:t>
            </a:r>
          </a:p>
        </p:txBody>
      </p:sp>
      <p:graphicFrame>
        <p:nvGraphicFramePr>
          <p:cNvPr id="111620" name="Object 4"/>
          <p:cNvGraphicFramePr>
            <a:graphicFrameLocks noChangeAspect="1"/>
          </p:cNvGraphicFramePr>
          <p:nvPr>
            <p:extLst>
              <p:ext uri="{D42A27DB-BD31-4B8C-83A1-F6EECF244321}">
                <p14:modId xmlns:p14="http://schemas.microsoft.com/office/powerpoint/2010/main" val="1189269586"/>
              </p:ext>
            </p:extLst>
          </p:nvPr>
        </p:nvGraphicFramePr>
        <p:xfrm>
          <a:off x="1331913" y="4928667"/>
          <a:ext cx="6748462" cy="925512"/>
        </p:xfrm>
        <a:graphic>
          <a:graphicData uri="http://schemas.openxmlformats.org/presentationml/2006/ole">
            <mc:AlternateContent xmlns:mc="http://schemas.openxmlformats.org/markup-compatibility/2006">
              <mc:Choice xmlns:v="urn:schemas-microsoft-com:vml" Requires="v">
                <p:oleObj name="位图图像" r:id="rId3" imgW="6744641" imgH="923810" progId="PBrush">
                  <p:embed/>
                </p:oleObj>
              </mc:Choice>
              <mc:Fallback>
                <p:oleObj name="位图图像" r:id="rId3" imgW="6744641" imgH="923810" progId="PBrush">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928667"/>
                        <a:ext cx="6748462" cy="92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174" name="Picture 6" descr="http://www.robotain.com/uploads/allimg/100623/2041562401-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19"/>
          <a:stretch/>
        </p:blipFill>
        <p:spPr bwMode="auto">
          <a:xfrm>
            <a:off x="677917" y="1534268"/>
            <a:ext cx="3804684" cy="226804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www.robotain.com/uploads/allimg/100623/20415635R-4.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b="12806"/>
          <a:stretch/>
        </p:blipFill>
        <p:spPr bwMode="auto">
          <a:xfrm>
            <a:off x="4714875" y="1534268"/>
            <a:ext cx="3907259" cy="22680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620"/>
                                        </p:tgtEl>
                                        <p:attrNameLst>
                                          <p:attrName>style.visibility</p:attrName>
                                        </p:attrNameLst>
                                      </p:cBhvr>
                                      <p:to>
                                        <p:strVal val="visible"/>
                                      </p:to>
                                    </p:set>
                                    <p:anim calcmode="lin" valueType="num">
                                      <p:cBhvr additive="base">
                                        <p:cTn id="7" dur="500" fill="hold"/>
                                        <p:tgtEl>
                                          <p:spTgt spid="111620"/>
                                        </p:tgtEl>
                                        <p:attrNameLst>
                                          <p:attrName>ppt_x</p:attrName>
                                        </p:attrNameLst>
                                      </p:cBhvr>
                                      <p:tavLst>
                                        <p:tav tm="0">
                                          <p:val>
                                            <p:strVal val="#ppt_x"/>
                                          </p:val>
                                        </p:tav>
                                        <p:tav tm="100000">
                                          <p:val>
                                            <p:strVal val="#ppt_x"/>
                                          </p:val>
                                        </p:tav>
                                      </p:tavLst>
                                    </p:anim>
                                    <p:anim calcmode="lin" valueType="num">
                                      <p:cBhvr additive="base">
                                        <p:cTn id="8" dur="500" fill="hold"/>
                                        <p:tgtEl>
                                          <p:spTgt spid="1116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灯片编号占位符 4"/>
          <p:cNvSpPr>
            <a:spLocks noGrp="1"/>
          </p:cNvSpPr>
          <p:nvPr>
            <p:ph type="sldNum" sz="quarter" idx="11"/>
          </p:nvPr>
        </p:nvSpPr>
        <p:spPr>
          <a:noFill/>
        </p:spPr>
        <p:txBody>
          <a:bodyPr/>
          <a:lstStyle/>
          <a:p>
            <a:fld id="{1F1F1751-F371-47E3-8767-8DC23EE22B60}" type="slidenum">
              <a:rPr lang="en-US" altLang="zh-CN"/>
              <a:pPr/>
              <a:t>12</a:t>
            </a:fld>
            <a:endParaRPr lang="en-US" altLang="zh-CN"/>
          </a:p>
        </p:txBody>
      </p:sp>
      <p:sp>
        <p:nvSpPr>
          <p:cNvPr id="16388" name="Rectangle 4"/>
          <p:cNvSpPr>
            <a:spLocks noGrp="1" noChangeArrowheads="1"/>
          </p:cNvSpPr>
          <p:nvPr>
            <p:ph type="title"/>
          </p:nvPr>
        </p:nvSpPr>
        <p:spPr/>
        <p:txBody>
          <a:bodyPr/>
          <a:lstStyle/>
          <a:p>
            <a:pPr eaLnBrk="1" hangingPunct="1"/>
            <a:r>
              <a:rPr lang="zh-CN" altLang="en-US"/>
              <a:t>控制理论发展的概况</a:t>
            </a:r>
          </a:p>
        </p:txBody>
      </p:sp>
      <p:sp>
        <p:nvSpPr>
          <p:cNvPr id="90117" name="Rectangle 5"/>
          <p:cNvSpPr>
            <a:spLocks noGrp="1" noChangeArrowheads="1"/>
          </p:cNvSpPr>
          <p:nvPr>
            <p:ph type="body" idx="1"/>
          </p:nvPr>
        </p:nvSpPr>
        <p:spPr/>
        <p:txBody>
          <a:bodyPr/>
          <a:lstStyle/>
          <a:p>
            <a:pPr eaLnBrk="1" hangingPunct="1"/>
            <a:r>
              <a:rPr lang="zh-CN" altLang="en-US" sz="2600" dirty="0"/>
              <a:t>控制理论的发展始于</a:t>
            </a:r>
            <a:r>
              <a:rPr lang="en-US" altLang="zh-CN" sz="2600" dirty="0"/>
              <a:t>Watt</a:t>
            </a:r>
            <a:r>
              <a:rPr lang="zh-CN" altLang="en-US" sz="2600" dirty="0"/>
              <a:t>飞球调节蒸汽机以后的100年。</a:t>
            </a:r>
          </a:p>
          <a:p>
            <a:pPr eaLnBrk="1" hangingPunct="1"/>
            <a:r>
              <a:rPr lang="en-US" altLang="zh-CN" sz="2600" dirty="0"/>
              <a:t>20</a:t>
            </a:r>
            <a:r>
              <a:rPr lang="zh-CN" altLang="en-US" sz="2600" dirty="0"/>
              <a:t>世纪20~40年代以反馈控制理论为代表，形成经典控制理论</a:t>
            </a:r>
          </a:p>
          <a:p>
            <a:pPr lvl="1" eaLnBrk="1" hangingPunct="1"/>
            <a:r>
              <a:rPr lang="zh-CN" altLang="en-US" sz="2200" dirty="0"/>
              <a:t>著名的控制科学家有：</a:t>
            </a:r>
            <a:r>
              <a:rPr lang="en-US" altLang="zh-CN" sz="2200" dirty="0"/>
              <a:t>Black, </a:t>
            </a:r>
            <a:r>
              <a:rPr lang="en-US" altLang="zh-CN" sz="2200" dirty="0" err="1"/>
              <a:t>Nyquist</a:t>
            </a:r>
            <a:r>
              <a:rPr lang="en-US" altLang="zh-CN" sz="2200" dirty="0"/>
              <a:t>, Bode.</a:t>
            </a:r>
          </a:p>
          <a:p>
            <a:pPr eaLnBrk="1" hangingPunct="1"/>
            <a:r>
              <a:rPr lang="en-US" altLang="zh-CN" sz="2600" dirty="0"/>
              <a:t>20</a:t>
            </a:r>
            <a:r>
              <a:rPr lang="zh-CN" altLang="en-US" sz="2600" dirty="0"/>
              <a:t>世纪50~60年代随着航空航天事业的发展, 形成以多变量控制为特征的现代控制理论</a:t>
            </a:r>
          </a:p>
          <a:p>
            <a:pPr lvl="1" eaLnBrk="1" hangingPunct="1"/>
            <a:r>
              <a:rPr lang="en-US" altLang="zh-CN" sz="2200" dirty="0" err="1"/>
              <a:t>Kalman</a:t>
            </a:r>
            <a:r>
              <a:rPr lang="zh-CN" altLang="en-US" sz="2200" dirty="0"/>
              <a:t>的滤波器，</a:t>
            </a:r>
            <a:r>
              <a:rPr lang="en-US" altLang="zh-CN" sz="2200" b="1" dirty="0" err="1">
                <a:solidFill>
                  <a:srgbClr val="FF3300"/>
                </a:solidFill>
              </a:rPr>
              <a:t>Pontryagin</a:t>
            </a:r>
            <a:r>
              <a:rPr lang="zh-CN" altLang="en-US" sz="2200" b="1" dirty="0">
                <a:solidFill>
                  <a:srgbClr val="FF3300"/>
                </a:solidFill>
              </a:rPr>
              <a:t>的极大值原理</a:t>
            </a:r>
            <a:r>
              <a:rPr lang="zh-CN" altLang="en-US" sz="2200" dirty="0"/>
              <a:t>，</a:t>
            </a:r>
            <a:r>
              <a:rPr lang="en-US" altLang="zh-CN" sz="2200" b="1" dirty="0">
                <a:solidFill>
                  <a:srgbClr val="FF3300"/>
                </a:solidFill>
              </a:rPr>
              <a:t>Bellman </a:t>
            </a:r>
            <a:r>
              <a:rPr lang="zh-CN" altLang="en-US" sz="2200" b="1" dirty="0">
                <a:solidFill>
                  <a:srgbClr val="FF3300"/>
                </a:solidFill>
              </a:rPr>
              <a:t>的动态规划</a:t>
            </a:r>
            <a:r>
              <a:rPr lang="zh-CN" altLang="en-US" sz="2200" dirty="0"/>
              <a:t>，</a:t>
            </a:r>
            <a:r>
              <a:rPr lang="en-US" altLang="zh-CN" sz="2200" dirty="0" err="1"/>
              <a:t>Lyapunov</a:t>
            </a:r>
            <a:r>
              <a:rPr lang="zh-CN" altLang="en-US" sz="2200" dirty="0"/>
              <a:t>的稳定性理论</a:t>
            </a:r>
          </a:p>
        </p:txBody>
      </p:sp>
      <p:sp>
        <p:nvSpPr>
          <p:cNvPr id="90118" name="AutoShape 6"/>
          <p:cNvSpPr>
            <a:spLocks noChangeArrowheads="1"/>
          </p:cNvSpPr>
          <p:nvPr/>
        </p:nvSpPr>
        <p:spPr bwMode="auto">
          <a:xfrm>
            <a:off x="5435600" y="5661025"/>
            <a:ext cx="2665413" cy="649288"/>
          </a:xfrm>
          <a:prstGeom prst="wedgeRectCallout">
            <a:avLst>
              <a:gd name="adj1" fmla="val 5569"/>
              <a:gd name="adj2" fmla="val -124574"/>
            </a:avLst>
          </a:prstGeom>
          <a:solidFill>
            <a:schemeClr val="folHlink"/>
          </a:solidFill>
          <a:ln w="9525">
            <a:solidFill>
              <a:schemeClr val="tx1"/>
            </a:solidFill>
            <a:miter lim="800000"/>
            <a:headEnd/>
            <a:tailEnd/>
          </a:ln>
          <a:effectLst/>
        </p:spPr>
        <p:txBody>
          <a:bodyPr/>
          <a:lstStyle/>
          <a:p>
            <a:pPr algn="ctr">
              <a:defRPr/>
            </a:pPr>
            <a:r>
              <a:rPr lang="zh-CN" altLang="en-US" sz="2400" b="1" dirty="0">
                <a:solidFill>
                  <a:srgbClr val="FF3300"/>
                </a:solidFill>
                <a:effectLst>
                  <a:outerShdw blurRad="38100" dist="38100" dir="2700000" algn="tl">
                    <a:srgbClr val="000000"/>
                  </a:outerShdw>
                </a:effectLst>
              </a:rPr>
              <a:t>我们课程中的内容</a:t>
            </a:r>
            <a:endParaRPr lang="en-US" altLang="zh-CN" sz="2400" b="1" dirty="0">
              <a:solidFill>
                <a:srgbClr val="FF3300"/>
              </a:solidFill>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0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011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9011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9011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9011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90118"/>
                                        </p:tgtEl>
                                        <p:attrNameLst>
                                          <p:attrName>style.visibility</p:attrName>
                                        </p:attrNameLst>
                                      </p:cBhvr>
                                      <p:to>
                                        <p:strVal val="visible"/>
                                      </p:to>
                                    </p:set>
                                    <p:animEffect transition="in" filter="slide(fromTop)">
                                      <p:cBhvr>
                                        <p:cTn id="23" dur="500"/>
                                        <p:tgtEl>
                                          <p:spTgt spid="90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build="p" autoUpdateAnimBg="0"/>
      <p:bldP spid="901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ChangeArrowheads="1"/>
          </p:cNvSpPr>
          <p:nvPr/>
        </p:nvSpPr>
        <p:spPr bwMode="auto">
          <a:xfrm>
            <a:off x="0" y="857250"/>
            <a:ext cx="9056688" cy="699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989" tIns="49117" rIns="99989" bIns="49117">
            <a:spAutoFit/>
          </a:bodyPr>
          <a:lstStyle/>
          <a:p>
            <a:pPr defTabSz="839788" eaLnBrk="0" hangingPunct="0"/>
            <a:r>
              <a:rPr lang="en-US" altLang="zh-CN" sz="3900" b="1" i="1" dirty="0">
                <a:solidFill>
                  <a:schemeClr val="tx2"/>
                </a:solidFill>
                <a:latin typeface="+mj-lt"/>
                <a:ea typeface="+mj-ea"/>
                <a:cs typeface="+mj-cs"/>
              </a:rPr>
              <a:t>The Beginning</a:t>
            </a:r>
            <a:r>
              <a:rPr lang="zh-CN" altLang="en-US" sz="2000" b="1" dirty="0">
                <a:solidFill>
                  <a:schemeClr val="tx2"/>
                </a:solidFill>
                <a:latin typeface="+mj-lt"/>
                <a:ea typeface="+mj-ea"/>
                <a:cs typeface="+mj-cs"/>
              </a:rPr>
              <a:t>－－</a:t>
            </a:r>
            <a:r>
              <a:rPr lang="en-US" altLang="zh-CN" sz="2000" b="1" dirty="0">
                <a:solidFill>
                  <a:schemeClr val="tx2"/>
                </a:solidFill>
                <a:latin typeface="+mj-lt"/>
                <a:ea typeface="+mj-ea"/>
                <a:cs typeface="+mj-cs"/>
              </a:rPr>
              <a:t>KARL J. ÅSTRÖM</a:t>
            </a:r>
            <a:endParaRPr lang="sv-SE" altLang="en-US" sz="2000" b="1" dirty="0">
              <a:solidFill>
                <a:schemeClr val="tx2"/>
              </a:solidFill>
              <a:latin typeface="+mj-lt"/>
              <a:ea typeface="+mj-ea"/>
              <a:cs typeface="+mj-cs"/>
            </a:endParaRPr>
          </a:p>
        </p:txBody>
      </p:sp>
      <p:pic>
        <p:nvPicPr>
          <p:cNvPr id="589827" name="Picture 3" descr="fiveboo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13" y="1916113"/>
            <a:ext cx="8199437" cy="4144962"/>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1"/>
          </p:nvPr>
        </p:nvSpPr>
        <p:spPr/>
        <p:txBody>
          <a:bodyPr/>
          <a:lstStyle/>
          <a:p>
            <a:pPr>
              <a:defRPr/>
            </a:pPr>
            <a:fld id="{D7441087-77F4-4685-AD1E-9F6F5557083F}" type="slidenum">
              <a:rPr lang="en-US" altLang="zh-CN" smtClean="0"/>
              <a:pPr>
                <a:defRPr/>
              </a:pPr>
              <a:t>13</a:t>
            </a:fld>
            <a:endParaRPr lang="en-US" altLang="zh-CN"/>
          </a:p>
        </p:txBody>
      </p:sp>
      <p:pic>
        <p:nvPicPr>
          <p:cNvPr id="6" name="Picture 3" descr="Astrom"/>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0232" y="404663"/>
            <a:ext cx="935484" cy="117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9651674"/>
      </p:ext>
    </p:extLst>
  </p:cSld>
  <p:clrMapOvr>
    <a:masterClrMapping/>
  </p:clrMapOvr>
  <p:transition>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defTabSz="839788"/>
            <a:r>
              <a:rPr lang="en-US" altLang="zh-CN" i="1" kern="1200" dirty="0"/>
              <a:t>1960s - the Age of:   </a:t>
            </a:r>
            <a:r>
              <a:rPr lang="zh-CN" altLang="en-US" sz="2000" kern="1200" dirty="0">
                <a:solidFill>
                  <a:srgbClr val="330066"/>
                </a:solidFill>
                <a:cs typeface="+mn-cs"/>
              </a:rPr>
              <a:t>－－</a:t>
            </a:r>
            <a:r>
              <a:rPr lang="en-US" altLang="zh-CN" sz="2000" b="0" dirty="0"/>
              <a:t> Murray </a:t>
            </a:r>
            <a:r>
              <a:rPr lang="en-US" altLang="zh-CN" sz="2000" b="0" dirty="0" err="1"/>
              <a:t>Wonham</a:t>
            </a:r>
            <a:endParaRPr lang="sv-SE" altLang="en-US" sz="2000" kern="1200" dirty="0">
              <a:solidFill>
                <a:srgbClr val="330066"/>
              </a:solidFill>
              <a:cs typeface="+mn-cs"/>
            </a:endParaRPr>
          </a:p>
        </p:txBody>
      </p:sp>
      <p:sp>
        <p:nvSpPr>
          <p:cNvPr id="5" name="灯片编号占位符 4"/>
          <p:cNvSpPr>
            <a:spLocks noGrp="1"/>
          </p:cNvSpPr>
          <p:nvPr>
            <p:ph type="sldNum" sz="quarter" idx="11"/>
          </p:nvPr>
        </p:nvSpPr>
        <p:spPr/>
        <p:txBody>
          <a:bodyPr/>
          <a:lstStyle/>
          <a:p>
            <a:pPr>
              <a:defRPr/>
            </a:pPr>
            <a:fld id="{DAB2E06F-B390-43DD-A3B8-C04F1BB45E24}" type="slidenum">
              <a:rPr lang="en-US" altLang="zh-CN" smtClean="0"/>
              <a:pPr>
                <a:defRPr/>
              </a:pPr>
              <a:t>14</a:t>
            </a:fld>
            <a:endParaRPr lang="en-US" altLang="zh-CN" dirty="0"/>
          </a:p>
        </p:txBody>
      </p:sp>
      <p:pic>
        <p:nvPicPr>
          <p:cNvPr id="7"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7013" r="16235" b="7294"/>
          <a:stretch/>
        </p:blipFill>
        <p:spPr bwMode="auto">
          <a:xfrm>
            <a:off x="683568" y="4581128"/>
            <a:ext cx="1121884" cy="143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0" name="Picture 2" descr="Richard Ernest Bellman.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133" t="9457" r="3886" b="7633"/>
          <a:stretch/>
        </p:blipFill>
        <p:spPr bwMode="auto">
          <a:xfrm>
            <a:off x="683568" y="3212976"/>
            <a:ext cx="1121885" cy="13681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817285" y="3573886"/>
            <a:ext cx="2287806" cy="646331"/>
          </a:xfrm>
          <a:prstGeom prst="rect">
            <a:avLst/>
          </a:prstGeom>
        </p:spPr>
        <p:txBody>
          <a:bodyPr wrap="none">
            <a:spAutoFit/>
          </a:bodyPr>
          <a:lstStyle/>
          <a:p>
            <a:pPr algn="ctr"/>
            <a:r>
              <a:rPr lang="en-US" altLang="zh-CN" b="1" dirty="0"/>
              <a:t>Richard E. Bellman</a:t>
            </a:r>
          </a:p>
          <a:p>
            <a:pPr algn="ctr"/>
            <a:r>
              <a:rPr lang="en-US" altLang="zh-CN" b="1" dirty="0"/>
              <a:t>1920-1984</a:t>
            </a:r>
            <a:endParaRPr lang="zh-CN" altLang="en-US" dirty="0"/>
          </a:p>
        </p:txBody>
      </p:sp>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568" y="1844824"/>
            <a:ext cx="1121885"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035293" y="2205734"/>
            <a:ext cx="1851789" cy="646331"/>
          </a:xfrm>
          <a:prstGeom prst="rect">
            <a:avLst/>
          </a:prstGeom>
        </p:spPr>
        <p:txBody>
          <a:bodyPr wrap="none">
            <a:spAutoFit/>
          </a:bodyPr>
          <a:lstStyle/>
          <a:p>
            <a:pPr algn="ctr"/>
            <a:r>
              <a:rPr lang="en-US" altLang="zh-CN" b="1" dirty="0"/>
              <a:t>Lev </a:t>
            </a:r>
            <a:r>
              <a:rPr lang="en-US" altLang="zh-CN" b="1" dirty="0" err="1"/>
              <a:t>Pontryagin</a:t>
            </a:r>
            <a:endParaRPr lang="en-US" altLang="zh-CN" b="1" dirty="0"/>
          </a:p>
          <a:p>
            <a:pPr algn="ctr"/>
            <a:r>
              <a:rPr lang="en-US" altLang="zh-CN" b="1" dirty="0"/>
              <a:t>1908-1988</a:t>
            </a:r>
          </a:p>
        </p:txBody>
      </p:sp>
      <p:sp>
        <p:nvSpPr>
          <p:cNvPr id="11" name="矩形 10"/>
          <p:cNvSpPr/>
          <p:nvPr/>
        </p:nvSpPr>
        <p:spPr>
          <a:xfrm>
            <a:off x="1913466" y="4976605"/>
            <a:ext cx="2095445" cy="646331"/>
          </a:xfrm>
          <a:prstGeom prst="rect">
            <a:avLst/>
          </a:prstGeom>
        </p:spPr>
        <p:txBody>
          <a:bodyPr wrap="none">
            <a:spAutoFit/>
          </a:bodyPr>
          <a:lstStyle/>
          <a:p>
            <a:pPr algn="ctr"/>
            <a:r>
              <a:rPr lang="en-US" altLang="zh-CN" b="1" dirty="0"/>
              <a:t>Rudolf E. </a:t>
            </a:r>
            <a:r>
              <a:rPr lang="en-US" altLang="zh-CN" b="1" dirty="0" err="1"/>
              <a:t>Kalman</a:t>
            </a:r>
            <a:endParaRPr lang="en-US" altLang="zh-CN" b="1" dirty="0"/>
          </a:p>
          <a:p>
            <a:pPr algn="ctr"/>
            <a:r>
              <a:rPr lang="en-US" altLang="zh-CN" b="1" dirty="0"/>
              <a:t>1930-     </a:t>
            </a:r>
            <a:endParaRPr lang="zh-CN" altLang="en-US" b="1" dirty="0"/>
          </a:p>
        </p:txBody>
      </p:sp>
      <p:sp>
        <p:nvSpPr>
          <p:cNvPr id="12" name="矩形 11"/>
          <p:cNvSpPr/>
          <p:nvPr/>
        </p:nvSpPr>
        <p:spPr>
          <a:xfrm>
            <a:off x="4105091" y="3573886"/>
            <a:ext cx="4931405" cy="646331"/>
          </a:xfrm>
          <a:prstGeom prst="rect">
            <a:avLst/>
          </a:prstGeom>
        </p:spPr>
        <p:txBody>
          <a:bodyPr wrap="square">
            <a:spAutoFit/>
          </a:bodyPr>
          <a:lstStyle/>
          <a:p>
            <a:r>
              <a:rPr lang="en-US" altLang="zh-CN" dirty="0"/>
              <a:t>     Digital computer revolution – formulation that are discrete, algorithmic and recursive.</a:t>
            </a:r>
            <a:endParaRPr lang="zh-CN" altLang="en-US" dirty="0"/>
          </a:p>
        </p:txBody>
      </p:sp>
      <p:sp>
        <p:nvSpPr>
          <p:cNvPr id="13" name="矩形 12"/>
          <p:cNvSpPr/>
          <p:nvPr/>
        </p:nvSpPr>
        <p:spPr>
          <a:xfrm>
            <a:off x="4105091" y="5157192"/>
            <a:ext cx="4931405" cy="646331"/>
          </a:xfrm>
          <a:prstGeom prst="rect">
            <a:avLst/>
          </a:prstGeom>
        </p:spPr>
        <p:txBody>
          <a:bodyPr wrap="square">
            <a:spAutoFit/>
          </a:bodyPr>
          <a:lstStyle/>
          <a:p>
            <a:r>
              <a:rPr lang="en-US" altLang="zh-CN" dirty="0"/>
              <a:t>     Control research moves from the frequency domain to state space.</a:t>
            </a:r>
            <a:endParaRPr lang="zh-CN" altLang="en-US" dirty="0"/>
          </a:p>
        </p:txBody>
      </p:sp>
      <p:sp>
        <p:nvSpPr>
          <p:cNvPr id="10" name="矩形 9"/>
          <p:cNvSpPr/>
          <p:nvPr/>
        </p:nvSpPr>
        <p:spPr>
          <a:xfrm>
            <a:off x="4105090" y="2145630"/>
            <a:ext cx="4643374" cy="923330"/>
          </a:xfrm>
          <a:prstGeom prst="rect">
            <a:avLst/>
          </a:prstGeom>
        </p:spPr>
        <p:txBody>
          <a:bodyPr wrap="square">
            <a:spAutoFit/>
          </a:bodyPr>
          <a:lstStyle/>
          <a:p>
            <a:r>
              <a:rPr lang="en-US" altLang="zh-CN" dirty="0"/>
              <a:t>    The supremacy of </a:t>
            </a:r>
            <a:r>
              <a:rPr lang="en-US" altLang="zh-CN" dirty="0" err="1"/>
              <a:t>variational</a:t>
            </a:r>
            <a:r>
              <a:rPr lang="en-US" altLang="zh-CN" dirty="0"/>
              <a:t> methods, differential equations, and  (incidentally!) of the mathematicians.</a:t>
            </a:r>
            <a:endParaRPr lang="zh-CN" altLang="en-US" dirty="0"/>
          </a:p>
        </p:txBody>
      </p:sp>
      <p:pic>
        <p:nvPicPr>
          <p:cNvPr id="849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56376" y="256237"/>
            <a:ext cx="792088" cy="1141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2454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kern="1200" dirty="0"/>
              <a:t>Part of second phase- Club 34</a:t>
            </a:r>
            <a:endParaRPr lang="zh-CN" altLang="en-US" i="1" kern="1200" dirty="0"/>
          </a:p>
        </p:txBody>
      </p:sp>
      <p:sp>
        <p:nvSpPr>
          <p:cNvPr id="5" name="灯片编号占位符 4"/>
          <p:cNvSpPr>
            <a:spLocks noGrp="1"/>
          </p:cNvSpPr>
          <p:nvPr>
            <p:ph type="sldNum" sz="quarter" idx="11"/>
          </p:nvPr>
        </p:nvSpPr>
        <p:spPr/>
        <p:txBody>
          <a:bodyPr/>
          <a:lstStyle/>
          <a:p>
            <a:pPr>
              <a:defRPr/>
            </a:pPr>
            <a:fld id="{DAB2E06F-B390-43DD-A3B8-C04F1BB45E24}" type="slidenum">
              <a:rPr lang="en-US" altLang="zh-CN" smtClean="0"/>
              <a:pPr>
                <a:defRPr/>
              </a:pPr>
              <a:t>15</a:t>
            </a:fld>
            <a:endParaRPr lang="en-US" altLang="zh-CN" dirty="0"/>
          </a:p>
        </p:txBody>
      </p:sp>
      <p:sp>
        <p:nvSpPr>
          <p:cNvPr id="6" name="矩形 5"/>
          <p:cNvSpPr/>
          <p:nvPr/>
        </p:nvSpPr>
        <p:spPr>
          <a:xfrm>
            <a:off x="50104" y="3249592"/>
            <a:ext cx="1457450" cy="292388"/>
          </a:xfrm>
          <a:prstGeom prst="rect">
            <a:avLst/>
          </a:prstGeom>
        </p:spPr>
        <p:txBody>
          <a:bodyPr wrap="none">
            <a:spAutoFit/>
          </a:bodyPr>
          <a:lstStyle/>
          <a:p>
            <a:r>
              <a:rPr lang="en-US" altLang="zh-CN" sz="1300" b="1" dirty="0" err="1"/>
              <a:t>Petar</a:t>
            </a:r>
            <a:r>
              <a:rPr lang="en-US" altLang="zh-CN" sz="1300" b="1" dirty="0"/>
              <a:t> </a:t>
            </a:r>
            <a:r>
              <a:rPr lang="en-US" altLang="zh-CN" sz="1300" b="1" dirty="0" err="1"/>
              <a:t>Kokotovic</a:t>
            </a:r>
            <a:endParaRPr lang="zh-CN" altLang="en-US" sz="1300" b="1" dirty="0"/>
          </a:p>
        </p:txBody>
      </p:sp>
      <p:sp>
        <p:nvSpPr>
          <p:cNvPr id="7" name="矩形 6"/>
          <p:cNvSpPr/>
          <p:nvPr/>
        </p:nvSpPr>
        <p:spPr>
          <a:xfrm>
            <a:off x="1507554" y="3249592"/>
            <a:ext cx="983411" cy="292388"/>
          </a:xfrm>
          <a:prstGeom prst="rect">
            <a:avLst/>
          </a:prstGeom>
        </p:spPr>
        <p:txBody>
          <a:bodyPr wrap="none">
            <a:spAutoFit/>
          </a:bodyPr>
          <a:lstStyle/>
          <a:p>
            <a:r>
              <a:rPr lang="en-US" altLang="zh-CN" sz="1300" b="1" dirty="0"/>
              <a:t>Yu-Chi Ho</a:t>
            </a:r>
            <a:endParaRPr lang="zh-CN" altLang="en-US" sz="1300" b="1" dirty="0"/>
          </a:p>
        </p:txBody>
      </p:sp>
      <p:sp>
        <p:nvSpPr>
          <p:cNvPr id="8" name="矩形 7"/>
          <p:cNvSpPr/>
          <p:nvPr/>
        </p:nvSpPr>
        <p:spPr>
          <a:xfrm>
            <a:off x="2837359" y="3252366"/>
            <a:ext cx="1132298" cy="292388"/>
          </a:xfrm>
          <a:prstGeom prst="rect">
            <a:avLst/>
          </a:prstGeom>
        </p:spPr>
        <p:txBody>
          <a:bodyPr wrap="none">
            <a:spAutoFit/>
          </a:bodyPr>
          <a:lstStyle/>
          <a:p>
            <a:r>
              <a:rPr lang="en-US" altLang="zh-CN" sz="1300" b="1" dirty="0"/>
              <a:t>Karl </a:t>
            </a:r>
            <a:r>
              <a:rPr lang="en-US" altLang="zh-CN" sz="1300" b="1" dirty="0" err="1"/>
              <a:t>Astrom</a:t>
            </a:r>
            <a:endParaRPr lang="zh-CN" altLang="en-US" sz="1300" b="1" dirty="0"/>
          </a:p>
        </p:txBody>
      </p:sp>
      <p:sp>
        <p:nvSpPr>
          <p:cNvPr id="9" name="矩形 8"/>
          <p:cNvSpPr/>
          <p:nvPr/>
        </p:nvSpPr>
        <p:spPr>
          <a:xfrm>
            <a:off x="4067944" y="3255864"/>
            <a:ext cx="1234633" cy="292388"/>
          </a:xfrm>
          <a:prstGeom prst="rect">
            <a:avLst/>
          </a:prstGeom>
        </p:spPr>
        <p:txBody>
          <a:bodyPr wrap="none">
            <a:spAutoFit/>
          </a:bodyPr>
          <a:lstStyle/>
          <a:p>
            <a:r>
              <a:rPr lang="en-US" altLang="zh-CN" sz="1300" b="1" dirty="0" err="1"/>
              <a:t>Sanjoy</a:t>
            </a:r>
            <a:r>
              <a:rPr lang="en-US" altLang="zh-CN" sz="1300" b="1" dirty="0"/>
              <a:t> </a:t>
            </a:r>
            <a:r>
              <a:rPr lang="en-US" altLang="zh-CN" sz="1300" b="1" dirty="0" err="1"/>
              <a:t>Mitter</a:t>
            </a:r>
            <a:endParaRPr lang="zh-CN" altLang="en-US" sz="1300" b="1" dirty="0"/>
          </a:p>
        </p:txBody>
      </p:sp>
      <p:sp>
        <p:nvSpPr>
          <p:cNvPr id="10" name="矩形 9"/>
          <p:cNvSpPr/>
          <p:nvPr/>
        </p:nvSpPr>
        <p:spPr>
          <a:xfrm>
            <a:off x="6570585" y="3253532"/>
            <a:ext cx="1345240" cy="292388"/>
          </a:xfrm>
          <a:prstGeom prst="rect">
            <a:avLst/>
          </a:prstGeom>
        </p:spPr>
        <p:txBody>
          <a:bodyPr wrap="none">
            <a:spAutoFit/>
          </a:bodyPr>
          <a:lstStyle/>
          <a:p>
            <a:r>
              <a:rPr lang="en-US" altLang="zh-CN" sz="1300" b="1" dirty="0"/>
              <a:t>George </a:t>
            </a:r>
            <a:r>
              <a:rPr lang="en-US" altLang="zh-CN" sz="1300" b="1" dirty="0" err="1"/>
              <a:t>Zames</a:t>
            </a:r>
            <a:endParaRPr lang="zh-CN" altLang="en-US" sz="1300" b="1" dirty="0"/>
          </a:p>
        </p:txBody>
      </p:sp>
      <p:sp>
        <p:nvSpPr>
          <p:cNvPr id="11" name="矩形 10"/>
          <p:cNvSpPr/>
          <p:nvPr/>
        </p:nvSpPr>
        <p:spPr>
          <a:xfrm>
            <a:off x="7897467" y="3249592"/>
            <a:ext cx="1297343" cy="292388"/>
          </a:xfrm>
          <a:prstGeom prst="rect">
            <a:avLst/>
          </a:prstGeom>
        </p:spPr>
        <p:txBody>
          <a:bodyPr wrap="none">
            <a:spAutoFit/>
          </a:bodyPr>
          <a:lstStyle/>
          <a:p>
            <a:r>
              <a:rPr lang="en-US" altLang="zh-CN" sz="1300" b="1" dirty="0"/>
              <a:t>Eugene Wong</a:t>
            </a:r>
            <a:endParaRPr lang="zh-CN" altLang="en-US" sz="1300" b="1" dirty="0"/>
          </a:p>
        </p:txBody>
      </p:sp>
      <p:sp>
        <p:nvSpPr>
          <p:cNvPr id="12" name="矩形 11"/>
          <p:cNvSpPr/>
          <p:nvPr/>
        </p:nvSpPr>
        <p:spPr>
          <a:xfrm>
            <a:off x="5220072" y="3254698"/>
            <a:ext cx="1489703" cy="292388"/>
          </a:xfrm>
          <a:prstGeom prst="rect">
            <a:avLst/>
          </a:prstGeom>
        </p:spPr>
        <p:txBody>
          <a:bodyPr wrap="none">
            <a:spAutoFit/>
          </a:bodyPr>
          <a:lstStyle/>
          <a:p>
            <a:r>
              <a:rPr lang="en-US" altLang="zh-CN" sz="1300" b="1" dirty="0"/>
              <a:t>Murray </a:t>
            </a:r>
            <a:r>
              <a:rPr lang="en-US" altLang="zh-CN" sz="1300" b="1" dirty="0" err="1"/>
              <a:t>Wonham</a:t>
            </a:r>
            <a:endParaRPr lang="zh-CN" altLang="en-US" sz="1300" b="1" dirty="0"/>
          </a:p>
        </p:txBody>
      </p:sp>
      <p:pic>
        <p:nvPicPr>
          <p:cNvPr id="84994" name="Picture 2" descr="yuchi-h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9355" y="1810916"/>
            <a:ext cx="1084262"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3" descr="Astrom"/>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6869" y="1805434"/>
            <a:ext cx="10795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descr="mit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3136" y="1798216"/>
            <a:ext cx="9842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5" descr="kokotovi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512" y="1800500"/>
            <a:ext cx="10795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7" descr="Photo of W. M. Wonha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72799" y="1798144"/>
            <a:ext cx="984250" cy="1414860"/>
          </a:xfrm>
          <a:prstGeom prst="rect">
            <a:avLst/>
          </a:prstGeom>
          <a:noFill/>
          <a:extLst>
            <a:ext uri="{909E8E84-426E-40DD-AFC4-6F175D3DCCD1}">
              <a14:hiddenFill xmlns:a14="http://schemas.microsoft.com/office/drawing/2010/main">
                <a:solidFill>
                  <a:srgbClr val="FFFFFF"/>
                </a:solidFill>
              </a14:hiddenFill>
            </a:ext>
          </a:extLst>
        </p:spPr>
      </p:pic>
      <p:pic>
        <p:nvPicPr>
          <p:cNvPr id="85001" name="Picture 9" descr="George Zames.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3618" y="1785516"/>
            <a:ext cx="10191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5003" name="Picture 11" descr="王佑曾"/>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t="3041"/>
          <a:stretch/>
        </p:blipFill>
        <p:spPr bwMode="auto">
          <a:xfrm>
            <a:off x="7975189" y="1785516"/>
            <a:ext cx="1048164" cy="14228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39552" y="3646964"/>
            <a:ext cx="8285281" cy="369332"/>
          </a:xfrm>
          <a:prstGeom prst="rect">
            <a:avLst/>
          </a:prstGeom>
        </p:spPr>
        <p:txBody>
          <a:bodyPr wrap="none">
            <a:spAutoFit/>
          </a:bodyPr>
          <a:lstStyle/>
          <a:p>
            <a:r>
              <a:rPr lang="en-US" altLang="zh-CN" dirty="0"/>
              <a:t>Control guy, National Academy of Engineering, IEEE (Life) Fellow, Born in 1934</a:t>
            </a:r>
          </a:p>
        </p:txBody>
      </p:sp>
      <p:sp>
        <p:nvSpPr>
          <p:cNvPr id="16" name="矩形 15"/>
          <p:cNvSpPr/>
          <p:nvPr/>
        </p:nvSpPr>
        <p:spPr>
          <a:xfrm>
            <a:off x="3100981" y="4016296"/>
            <a:ext cx="3283976" cy="369332"/>
          </a:xfrm>
          <a:prstGeom prst="rect">
            <a:avLst/>
          </a:prstGeom>
        </p:spPr>
        <p:txBody>
          <a:bodyPr wrap="none">
            <a:spAutoFit/>
          </a:bodyPr>
          <a:lstStyle/>
          <a:p>
            <a:r>
              <a:rPr lang="en-US" altLang="zh-CN" dirty="0"/>
              <a:t>IEEE Control Systems Awards</a:t>
            </a:r>
          </a:p>
        </p:txBody>
      </p:sp>
      <p:sp>
        <p:nvSpPr>
          <p:cNvPr id="17" name="TextBox 16"/>
          <p:cNvSpPr txBox="1"/>
          <p:nvPr/>
        </p:nvSpPr>
        <p:spPr>
          <a:xfrm>
            <a:off x="179511" y="4385628"/>
            <a:ext cx="1315357" cy="369332"/>
          </a:xfrm>
          <a:prstGeom prst="rect">
            <a:avLst/>
          </a:prstGeom>
          <a:noFill/>
        </p:spPr>
        <p:txBody>
          <a:bodyPr wrap="square" rtlCol="0">
            <a:spAutoFit/>
          </a:bodyPr>
          <a:lstStyle/>
          <a:p>
            <a:r>
              <a:rPr lang="en-US" altLang="zh-CN" dirty="0"/>
              <a:t>1995</a:t>
            </a:r>
          </a:p>
        </p:txBody>
      </p:sp>
      <p:sp>
        <p:nvSpPr>
          <p:cNvPr id="26" name="TextBox 25"/>
          <p:cNvSpPr txBox="1"/>
          <p:nvPr/>
        </p:nvSpPr>
        <p:spPr>
          <a:xfrm>
            <a:off x="1494869" y="4385628"/>
            <a:ext cx="1079500" cy="369332"/>
          </a:xfrm>
          <a:prstGeom prst="rect">
            <a:avLst/>
          </a:prstGeom>
          <a:noFill/>
        </p:spPr>
        <p:txBody>
          <a:bodyPr wrap="square" rtlCol="0">
            <a:spAutoFit/>
          </a:bodyPr>
          <a:lstStyle/>
          <a:p>
            <a:r>
              <a:rPr lang="en-US" altLang="zh-CN" dirty="0"/>
              <a:t>1989</a:t>
            </a:r>
            <a:endParaRPr lang="zh-CN" altLang="en-US" dirty="0"/>
          </a:p>
        </p:txBody>
      </p:sp>
      <p:sp>
        <p:nvSpPr>
          <p:cNvPr id="27" name="TextBox 26"/>
          <p:cNvSpPr txBox="1"/>
          <p:nvPr/>
        </p:nvSpPr>
        <p:spPr>
          <a:xfrm>
            <a:off x="2818855" y="4385628"/>
            <a:ext cx="1079500" cy="369332"/>
          </a:xfrm>
          <a:prstGeom prst="rect">
            <a:avLst/>
          </a:prstGeom>
          <a:noFill/>
        </p:spPr>
        <p:txBody>
          <a:bodyPr wrap="square" rtlCol="0">
            <a:spAutoFit/>
          </a:bodyPr>
          <a:lstStyle/>
          <a:p>
            <a:r>
              <a:rPr lang="en-US" altLang="zh-CN" dirty="0"/>
              <a:t>1990</a:t>
            </a:r>
            <a:endParaRPr lang="zh-CN" altLang="en-US" dirty="0"/>
          </a:p>
        </p:txBody>
      </p:sp>
      <p:sp>
        <p:nvSpPr>
          <p:cNvPr id="28" name="TextBox 27"/>
          <p:cNvSpPr txBox="1"/>
          <p:nvPr/>
        </p:nvSpPr>
        <p:spPr>
          <a:xfrm>
            <a:off x="4193136" y="4385628"/>
            <a:ext cx="1079500" cy="369332"/>
          </a:xfrm>
          <a:prstGeom prst="rect">
            <a:avLst/>
          </a:prstGeom>
          <a:noFill/>
        </p:spPr>
        <p:txBody>
          <a:bodyPr wrap="square" rtlCol="0">
            <a:spAutoFit/>
          </a:bodyPr>
          <a:lstStyle/>
          <a:p>
            <a:r>
              <a:rPr lang="en-US" altLang="zh-CN" dirty="0"/>
              <a:t>2000</a:t>
            </a:r>
            <a:endParaRPr lang="zh-CN" altLang="en-US" dirty="0"/>
          </a:p>
        </p:txBody>
      </p:sp>
      <p:sp>
        <p:nvSpPr>
          <p:cNvPr id="29" name="TextBox 28"/>
          <p:cNvSpPr txBox="1"/>
          <p:nvPr/>
        </p:nvSpPr>
        <p:spPr>
          <a:xfrm>
            <a:off x="5425173" y="4385628"/>
            <a:ext cx="1079500" cy="369332"/>
          </a:xfrm>
          <a:prstGeom prst="rect">
            <a:avLst/>
          </a:prstGeom>
          <a:noFill/>
        </p:spPr>
        <p:txBody>
          <a:bodyPr wrap="square" rtlCol="0">
            <a:spAutoFit/>
          </a:bodyPr>
          <a:lstStyle/>
          <a:p>
            <a:r>
              <a:rPr lang="en-US" altLang="zh-CN" dirty="0"/>
              <a:t>1987</a:t>
            </a:r>
            <a:endParaRPr lang="zh-CN" altLang="en-US" dirty="0"/>
          </a:p>
        </p:txBody>
      </p:sp>
      <p:sp>
        <p:nvSpPr>
          <p:cNvPr id="30" name="TextBox 29"/>
          <p:cNvSpPr txBox="1"/>
          <p:nvPr/>
        </p:nvSpPr>
        <p:spPr>
          <a:xfrm>
            <a:off x="6733618" y="4385628"/>
            <a:ext cx="1079500" cy="369332"/>
          </a:xfrm>
          <a:prstGeom prst="rect">
            <a:avLst/>
          </a:prstGeom>
          <a:noFill/>
        </p:spPr>
        <p:txBody>
          <a:bodyPr wrap="square" rtlCol="0">
            <a:spAutoFit/>
          </a:bodyPr>
          <a:lstStyle/>
          <a:p>
            <a:r>
              <a:rPr lang="en-US" altLang="zh-CN" dirty="0"/>
              <a:t>1985</a:t>
            </a:r>
            <a:endParaRPr lang="zh-CN" altLang="en-US" dirty="0"/>
          </a:p>
        </p:txBody>
      </p:sp>
      <p:sp>
        <p:nvSpPr>
          <p:cNvPr id="31" name="TextBox 30"/>
          <p:cNvSpPr txBox="1"/>
          <p:nvPr/>
        </p:nvSpPr>
        <p:spPr>
          <a:xfrm>
            <a:off x="7959521" y="4385628"/>
            <a:ext cx="1079500" cy="646331"/>
          </a:xfrm>
          <a:prstGeom prst="rect">
            <a:avLst/>
          </a:prstGeom>
          <a:noFill/>
        </p:spPr>
        <p:txBody>
          <a:bodyPr wrap="square" rtlCol="0">
            <a:spAutoFit/>
          </a:bodyPr>
          <a:lstStyle/>
          <a:p>
            <a:endParaRPr lang="en-US" altLang="zh-CN" dirty="0"/>
          </a:p>
          <a:p>
            <a:endParaRPr lang="zh-CN" altLang="en-US" dirty="0"/>
          </a:p>
        </p:txBody>
      </p:sp>
      <p:sp>
        <p:nvSpPr>
          <p:cNvPr id="33" name="圆角矩形 32"/>
          <p:cNvSpPr/>
          <p:nvPr/>
        </p:nvSpPr>
        <p:spPr bwMode="auto">
          <a:xfrm>
            <a:off x="179512" y="4797152"/>
            <a:ext cx="1079501" cy="612934"/>
          </a:xfrm>
          <a:prstGeom prst="roundRect">
            <a:avLst/>
          </a:prstGeom>
          <a:solidFill>
            <a:srgbClr val="FFCC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500" dirty="0">
                <a:solidFill>
                  <a:schemeClr val="tx1"/>
                </a:solidFill>
                <a:latin typeface="Arial" charset="0"/>
                <a:ea typeface="宋体" pitchFamily="2" charset="-122"/>
              </a:rPr>
              <a:t>Nonlinear</a:t>
            </a:r>
            <a:r>
              <a:rPr kumimoji="0" lang="en-US" altLang="zh-CN" sz="1500" b="0" i="0" u="none" strike="noStrike" cap="none" normalizeH="0" baseline="0" dirty="0">
                <a:ln>
                  <a:noFill/>
                </a:ln>
                <a:solidFill>
                  <a:schemeClr val="tx1"/>
                </a:solidFill>
                <a:effectLst/>
                <a:latin typeface="Arial" charset="0"/>
                <a:ea typeface="宋体" pitchFamily="2" charset="-122"/>
              </a:rPr>
              <a:t> System</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35" name="圆角矩形 34"/>
          <p:cNvSpPr/>
          <p:nvPr/>
        </p:nvSpPr>
        <p:spPr bwMode="auto">
          <a:xfrm>
            <a:off x="1403648" y="4797152"/>
            <a:ext cx="1189969" cy="612934"/>
          </a:xfrm>
          <a:prstGeom prst="roundRect">
            <a:avLst/>
          </a:prstGeom>
          <a:solidFill>
            <a:srgbClr val="92D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a:r>
              <a:rPr lang="en-US" altLang="zh-CN" sz="1500" dirty="0">
                <a:solidFill>
                  <a:schemeClr val="tx1"/>
                </a:solidFill>
                <a:latin typeface="Arial" charset="0"/>
                <a:ea typeface="宋体" pitchFamily="2" charset="-122"/>
              </a:rPr>
              <a:t>Optimal Control</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41" name="圆角矩形 40"/>
          <p:cNvSpPr/>
          <p:nvPr/>
        </p:nvSpPr>
        <p:spPr bwMode="auto">
          <a:xfrm>
            <a:off x="1496484" y="5501297"/>
            <a:ext cx="1079501" cy="612934"/>
          </a:xfrm>
          <a:prstGeom prst="roundRect">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500" dirty="0">
                <a:solidFill>
                  <a:schemeClr val="tx1"/>
                </a:solidFill>
                <a:latin typeface="Arial" charset="0"/>
                <a:ea typeface="宋体" pitchFamily="2" charset="-122"/>
              </a:rPr>
              <a:t>DES</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tx1"/>
                </a:solidFill>
                <a:effectLst/>
                <a:latin typeface="Arial" charset="0"/>
                <a:ea typeface="宋体" pitchFamily="2" charset="-122"/>
              </a:rPr>
              <a:t>DEDS</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42" name="圆角矩形 41"/>
          <p:cNvSpPr/>
          <p:nvPr/>
        </p:nvSpPr>
        <p:spPr bwMode="auto">
          <a:xfrm>
            <a:off x="2863757" y="4806404"/>
            <a:ext cx="1105900" cy="612934"/>
          </a:xfrm>
          <a:prstGeom prst="roundRect">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tx1"/>
                </a:solidFill>
                <a:effectLst/>
                <a:latin typeface="Arial" charset="0"/>
                <a:ea typeface="宋体" pitchFamily="2" charset="-122"/>
              </a:rPr>
              <a:t>Adaptive Control</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47" name="圆角矩形 46"/>
          <p:cNvSpPr/>
          <p:nvPr/>
        </p:nvSpPr>
        <p:spPr bwMode="auto">
          <a:xfrm>
            <a:off x="5292080" y="4806404"/>
            <a:ext cx="1407198" cy="612934"/>
          </a:xfrm>
          <a:prstGeom prst="roundRect">
            <a:avLst/>
          </a:prstGeom>
          <a:solidFill>
            <a:srgbClr val="FFCC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a:r>
              <a:rPr lang="en-US" altLang="zh-CN" sz="1500" dirty="0">
                <a:solidFill>
                  <a:schemeClr val="tx1"/>
                </a:solidFill>
                <a:latin typeface="Arial" charset="0"/>
                <a:ea typeface="宋体" pitchFamily="2" charset="-122"/>
              </a:rPr>
              <a:t> Multivariable Control</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48" name="圆角矩形 47"/>
          <p:cNvSpPr/>
          <p:nvPr/>
        </p:nvSpPr>
        <p:spPr bwMode="auto">
          <a:xfrm>
            <a:off x="6817966" y="4809738"/>
            <a:ext cx="1079501" cy="612934"/>
          </a:xfrm>
          <a:prstGeom prst="roundRect">
            <a:avLst/>
          </a:prstGeom>
          <a:solidFill>
            <a:srgbClr val="C0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500" dirty="0">
                <a:solidFill>
                  <a:schemeClr val="tx1"/>
                </a:solidFill>
                <a:latin typeface="Arial" charset="0"/>
                <a:ea typeface="宋体" pitchFamily="2" charset="-122"/>
              </a:rPr>
              <a:t>Robust Control</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49" name="圆角矩形 48"/>
          <p:cNvSpPr/>
          <p:nvPr/>
        </p:nvSpPr>
        <p:spPr bwMode="auto">
          <a:xfrm>
            <a:off x="7985805" y="4809738"/>
            <a:ext cx="1079501" cy="612934"/>
          </a:xfrm>
          <a:prstGeom prst="roundRect">
            <a:avLst/>
          </a:prstGeom>
          <a:solidFill>
            <a:srgbClr val="7030A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500" dirty="0">
                <a:solidFill>
                  <a:schemeClr val="tx1"/>
                </a:solidFill>
                <a:latin typeface="Arial" charset="0"/>
                <a:ea typeface="宋体" pitchFamily="2" charset="-122"/>
              </a:rPr>
              <a:t>Data Base</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52" name="圆角矩形 51"/>
          <p:cNvSpPr/>
          <p:nvPr/>
        </p:nvSpPr>
        <p:spPr bwMode="auto">
          <a:xfrm>
            <a:off x="2837359" y="5501297"/>
            <a:ext cx="1145877" cy="612934"/>
          </a:xfrm>
          <a:prstGeom prst="roundRect">
            <a:avLst/>
          </a:prstGeom>
          <a:solidFill>
            <a:srgbClr val="7030A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tx1"/>
                </a:solidFill>
                <a:effectLst/>
                <a:latin typeface="Arial" charset="0"/>
                <a:ea typeface="宋体" pitchFamily="2" charset="-122"/>
              </a:rPr>
              <a:t>Computer Control</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54" name="圆角矩形 53"/>
          <p:cNvSpPr/>
          <p:nvPr/>
        </p:nvSpPr>
        <p:spPr bwMode="auto">
          <a:xfrm>
            <a:off x="166312" y="5501297"/>
            <a:ext cx="1105900" cy="612934"/>
          </a:xfrm>
          <a:prstGeom prst="roundRect">
            <a:avLst/>
          </a:prstGeom>
          <a:solidFill>
            <a:srgbClr val="FF00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tx1"/>
                </a:solidFill>
                <a:effectLst/>
                <a:latin typeface="Arial" charset="0"/>
                <a:ea typeface="宋体" pitchFamily="2" charset="-122"/>
              </a:rPr>
              <a:t>Adaptive Control</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56" name="圆角矩形 55"/>
          <p:cNvSpPr/>
          <p:nvPr/>
        </p:nvSpPr>
        <p:spPr bwMode="auto">
          <a:xfrm>
            <a:off x="6804248" y="5511458"/>
            <a:ext cx="1152128" cy="612934"/>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tx1"/>
                </a:solidFill>
                <a:effectLst/>
                <a:latin typeface="Arial" charset="0"/>
                <a:ea typeface="宋体" pitchFamily="2" charset="-122"/>
              </a:rPr>
              <a:t>Stochastic Control</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43" name="圆角矩形 42"/>
          <p:cNvSpPr/>
          <p:nvPr/>
        </p:nvSpPr>
        <p:spPr bwMode="auto">
          <a:xfrm>
            <a:off x="5436096" y="5511458"/>
            <a:ext cx="1079501" cy="612934"/>
          </a:xfrm>
          <a:prstGeom prst="roundRect">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500" dirty="0">
                <a:solidFill>
                  <a:schemeClr val="tx1"/>
                </a:solidFill>
                <a:latin typeface="Arial" charset="0"/>
                <a:ea typeface="宋体" pitchFamily="2" charset="-122"/>
              </a:rPr>
              <a:t>DES</a:t>
            </a:r>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3" name="矩形 2"/>
          <p:cNvSpPr/>
          <p:nvPr/>
        </p:nvSpPr>
        <p:spPr bwMode="auto">
          <a:xfrm>
            <a:off x="166312" y="4016296"/>
            <a:ext cx="7808877" cy="738664"/>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45" name="圆角矩形 44"/>
          <p:cNvSpPr/>
          <p:nvPr/>
        </p:nvSpPr>
        <p:spPr bwMode="auto">
          <a:xfrm>
            <a:off x="4067944" y="4797152"/>
            <a:ext cx="1189969" cy="612934"/>
          </a:xfrm>
          <a:prstGeom prst="roundRect">
            <a:avLst/>
          </a:prstGeom>
          <a:solidFill>
            <a:srgbClr val="92D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a:r>
              <a:rPr lang="en-US" altLang="zh-CN" sz="1500" dirty="0">
                <a:solidFill>
                  <a:schemeClr val="tx1"/>
                </a:solidFill>
                <a:latin typeface="Arial" charset="0"/>
                <a:ea typeface="宋体" pitchFamily="2" charset="-122"/>
              </a:rPr>
              <a:t>Optimal Control</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
        <p:nvSpPr>
          <p:cNvPr id="46" name="圆角矩形 45"/>
          <p:cNvSpPr/>
          <p:nvPr/>
        </p:nvSpPr>
        <p:spPr bwMode="auto">
          <a:xfrm>
            <a:off x="4140571" y="5480362"/>
            <a:ext cx="1079501" cy="612934"/>
          </a:xfrm>
          <a:prstGeom prst="roundRect">
            <a:avLst/>
          </a:prstGeom>
          <a:solidFill>
            <a:srgbClr val="FFCC0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500" dirty="0">
                <a:solidFill>
                  <a:schemeClr val="tx1"/>
                </a:solidFill>
                <a:latin typeface="Arial" charset="0"/>
                <a:ea typeface="宋体" pitchFamily="2" charset="-122"/>
              </a:rPr>
              <a:t>Nonlinear</a:t>
            </a:r>
            <a:r>
              <a:rPr kumimoji="0" lang="en-US" altLang="zh-CN" sz="1500" b="0" i="0" u="none" strike="noStrike" cap="none" normalizeH="0" baseline="0" dirty="0">
                <a:ln>
                  <a:noFill/>
                </a:ln>
                <a:solidFill>
                  <a:schemeClr val="tx1"/>
                </a:solidFill>
                <a:effectLst/>
                <a:latin typeface="Arial" charset="0"/>
                <a:ea typeface="宋体" pitchFamily="2" charset="-122"/>
              </a:rPr>
              <a:t> </a:t>
            </a:r>
            <a:r>
              <a:rPr lang="en-US" altLang="zh-CN" sz="1500" dirty="0">
                <a:solidFill>
                  <a:schemeClr val="tx1"/>
                </a:solidFill>
                <a:latin typeface="Arial" charset="0"/>
                <a:ea typeface="宋体" pitchFamily="2" charset="-122"/>
              </a:rPr>
              <a:t>Filter</a:t>
            </a:r>
            <a:endParaRPr kumimoji="0" lang="zh-CN" altLang="en-US" sz="1500" b="0" i="0" u="none" strike="noStrike" cap="none" normalizeH="0" baseline="0" dirty="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08277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randombar(horizontal)">
                                      <p:cBhvr>
                                        <p:cTn id="10" dur="500"/>
                                        <p:tgtEl>
                                          <p:spTgt spid="3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randombar(horizontal)">
                                      <p:cBhvr>
                                        <p:cTn id="13" dur="500"/>
                                        <p:tgtEl>
                                          <p:spTgt spid="4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randombar(horizontal)">
                                      <p:cBhvr>
                                        <p:cTn id="16" dur="500"/>
                                        <p:tgtEl>
                                          <p:spTgt spid="4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randombar(horizontal)">
                                      <p:cBhvr>
                                        <p:cTn id="19" dur="500"/>
                                        <p:tgtEl>
                                          <p:spTgt spid="4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randombar(horizontal)">
                                      <p:cBhvr>
                                        <p:cTn id="22" dur="500"/>
                                        <p:tgtEl>
                                          <p:spTgt spid="4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randombar(horizontal)">
                                      <p:cBhvr>
                                        <p:cTn id="25" dur="500"/>
                                        <p:tgtEl>
                                          <p:spTgt spid="4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randombar(horizontal)">
                                      <p:cBhvr>
                                        <p:cTn id="28" dur="500"/>
                                        <p:tgtEl>
                                          <p:spTgt spid="5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randombar(horizontal)">
                                      <p:cBhvr>
                                        <p:cTn id="31" dur="500"/>
                                        <p:tgtEl>
                                          <p:spTgt spid="5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randombar(horizontal)">
                                      <p:cBhvr>
                                        <p:cTn id="34" dur="500"/>
                                        <p:tgtEl>
                                          <p:spTgt spid="5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randombar(horizontal)">
                                      <p:cBhvr>
                                        <p:cTn id="37" dur="500"/>
                                        <p:tgtEl>
                                          <p:spTgt spid="4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randombar(horizontal)">
                                      <p:cBhvr>
                                        <p:cTn id="40" dur="500"/>
                                        <p:tgtEl>
                                          <p:spTgt spid="4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randombar(horizontal)">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41" grpId="0" animBg="1"/>
      <p:bldP spid="42" grpId="0" animBg="1"/>
      <p:bldP spid="47" grpId="0" animBg="1"/>
      <p:bldP spid="48" grpId="0" animBg="1"/>
      <p:bldP spid="49" grpId="0" animBg="1"/>
      <p:bldP spid="52" grpId="0" animBg="1"/>
      <p:bldP spid="54" grpId="0" animBg="1"/>
      <p:bldP spid="56" grpId="0" animBg="1"/>
      <p:bldP spid="43" grpId="0" animBg="1"/>
      <p:bldP spid="45" grpId="0" animBg="1"/>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灯片编号占位符 4"/>
          <p:cNvSpPr>
            <a:spLocks noGrp="1"/>
          </p:cNvSpPr>
          <p:nvPr>
            <p:ph type="sldNum" sz="quarter" idx="11"/>
          </p:nvPr>
        </p:nvSpPr>
        <p:spPr>
          <a:noFill/>
        </p:spPr>
        <p:txBody>
          <a:bodyPr/>
          <a:lstStyle/>
          <a:p>
            <a:fld id="{4866490F-76AA-4F40-A710-2764CEF00716}" type="slidenum">
              <a:rPr lang="en-US" altLang="zh-CN"/>
              <a:pPr/>
              <a:t>16</a:t>
            </a:fld>
            <a:endParaRPr lang="en-US" altLang="zh-CN"/>
          </a:p>
        </p:txBody>
      </p:sp>
      <p:sp>
        <p:nvSpPr>
          <p:cNvPr id="17412" name="Rectangle 2"/>
          <p:cNvSpPr>
            <a:spLocks noGrp="1" noChangeArrowheads="1"/>
          </p:cNvSpPr>
          <p:nvPr>
            <p:ph type="title"/>
          </p:nvPr>
        </p:nvSpPr>
        <p:spPr/>
        <p:txBody>
          <a:bodyPr/>
          <a:lstStyle/>
          <a:p>
            <a:pPr eaLnBrk="1" hangingPunct="1"/>
            <a:r>
              <a:rPr lang="zh-CN" altLang="en-US"/>
              <a:t>控制理论发展的概况</a:t>
            </a:r>
          </a:p>
        </p:txBody>
      </p:sp>
      <p:sp>
        <p:nvSpPr>
          <p:cNvPr id="93187" name="Rectangle 3"/>
          <p:cNvSpPr>
            <a:spLocks noGrp="1" noChangeArrowheads="1"/>
          </p:cNvSpPr>
          <p:nvPr>
            <p:ph type="body" idx="1"/>
          </p:nvPr>
        </p:nvSpPr>
        <p:spPr>
          <a:xfrm>
            <a:off x="428596" y="1643050"/>
            <a:ext cx="8229600" cy="4411662"/>
          </a:xfrm>
        </p:spPr>
        <p:txBody>
          <a:bodyPr/>
          <a:lstStyle/>
          <a:p>
            <a:pPr eaLnBrk="1" hangingPunct="1"/>
            <a:r>
              <a:rPr lang="zh-CN" altLang="en-US" sz="2600" dirty="0"/>
              <a:t>70年代初以分解和协调为基础,形成了大系统控制理论，用于复杂系统的控制</a:t>
            </a:r>
          </a:p>
          <a:p>
            <a:pPr lvl="1" eaLnBrk="1" hangingPunct="1"/>
            <a:r>
              <a:rPr lang="zh-CN" altLang="en-US" dirty="0"/>
              <a:t>递阶控制理论、分散控制理论、排队论等</a:t>
            </a:r>
          </a:p>
          <a:p>
            <a:pPr lvl="1" eaLnBrk="1" hangingPunct="1"/>
            <a:r>
              <a:rPr lang="zh-CN" altLang="en-US" dirty="0"/>
              <a:t>主要用于资源管理、交通控制、环境保护等。</a:t>
            </a:r>
          </a:p>
          <a:p>
            <a:pPr eaLnBrk="1" hangingPunct="1"/>
            <a:r>
              <a:rPr lang="zh-CN" altLang="en-US" sz="2600" dirty="0"/>
              <a:t>70年代初开始形成智能控制</a:t>
            </a:r>
          </a:p>
          <a:p>
            <a:pPr lvl="1" eaLnBrk="1" hangingPunct="1"/>
            <a:r>
              <a:rPr lang="zh-CN" altLang="en-US" dirty="0"/>
              <a:t>专家控制、神经网络控制、模糊控制、软计算控制</a:t>
            </a:r>
          </a:p>
          <a:p>
            <a:pPr eaLnBrk="1" hangingPunct="1"/>
            <a:r>
              <a:rPr lang="en-US" altLang="zh-CN" sz="2600" dirty="0"/>
              <a:t>80</a:t>
            </a:r>
            <a:r>
              <a:rPr lang="zh-CN" altLang="en-US" sz="2600" dirty="0"/>
              <a:t>年代初开始形成鲁棒控制、非线性控制</a:t>
            </a:r>
            <a:endParaRPr lang="en-US" altLang="zh-CN" sz="2600" dirty="0"/>
          </a:p>
          <a:p>
            <a:pPr eaLnBrk="1" hangingPunct="1"/>
            <a:r>
              <a:rPr lang="en-US" altLang="zh-CN" sz="2600" dirty="0"/>
              <a:t>90</a:t>
            </a:r>
            <a:r>
              <a:rPr lang="zh-CN" altLang="en-US" sz="2600" dirty="0"/>
              <a:t>年代初开始了离散事件动态系统和混杂控制系统的研究</a:t>
            </a:r>
            <a:endParaRPr lang="en-US" altLang="zh-CN" sz="2600" dirty="0"/>
          </a:p>
        </p:txBody>
      </p:sp>
      <p:sp>
        <p:nvSpPr>
          <p:cNvPr id="10" name="AutoShape 6"/>
          <p:cNvSpPr>
            <a:spLocks noChangeArrowheads="1"/>
          </p:cNvSpPr>
          <p:nvPr/>
        </p:nvSpPr>
        <p:spPr bwMode="auto">
          <a:xfrm>
            <a:off x="5500694" y="5643578"/>
            <a:ext cx="2857520" cy="649288"/>
          </a:xfrm>
          <a:prstGeom prst="wedgeRectCallout">
            <a:avLst>
              <a:gd name="adj1" fmla="val -66351"/>
              <a:gd name="adj2" fmla="val -173377"/>
            </a:avLst>
          </a:prstGeom>
          <a:solidFill>
            <a:schemeClr val="folHlink"/>
          </a:solidFill>
          <a:ln w="9525">
            <a:solidFill>
              <a:schemeClr val="tx1"/>
            </a:solidFill>
            <a:miter lim="800000"/>
            <a:headEnd/>
            <a:tailEnd/>
          </a:ln>
          <a:effectLst/>
        </p:spPr>
        <p:txBody>
          <a:bodyPr/>
          <a:lstStyle/>
          <a:p>
            <a:pPr algn="ctr">
              <a:defRPr/>
            </a:pPr>
            <a:r>
              <a:rPr lang="zh-CN" altLang="en-US" sz="2400" b="1" dirty="0">
                <a:solidFill>
                  <a:srgbClr val="FF3300"/>
                </a:solidFill>
                <a:effectLst>
                  <a:outerShdw blurRad="38100" dist="38100" dir="2700000" algn="tl">
                    <a:srgbClr val="000000"/>
                  </a:outerShdw>
                </a:effectLst>
              </a:rPr>
              <a:t>第三代控制理论</a:t>
            </a:r>
            <a:r>
              <a:rPr lang="en-US" altLang="zh-CN" sz="2400" b="1" dirty="0">
                <a:solidFill>
                  <a:srgbClr val="FF3300"/>
                </a:solidFill>
                <a:effectLst>
                  <a:outerShdw blurRad="38100" dist="38100" dir="2700000" algn="tl">
                    <a:srgbClr val="000000"/>
                  </a:outerShdw>
                </a:effectLs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3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31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931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31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9318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9318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9318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slide(fromTop)">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灯片编号占位符 2"/>
          <p:cNvSpPr>
            <a:spLocks noGrp="1"/>
          </p:cNvSpPr>
          <p:nvPr>
            <p:ph type="sldNum" sz="quarter" idx="11"/>
          </p:nvPr>
        </p:nvSpPr>
        <p:spPr>
          <a:noFill/>
        </p:spPr>
        <p:txBody>
          <a:bodyPr/>
          <a:lstStyle/>
          <a:p>
            <a:fld id="{9EDAAB60-B36A-4357-80CB-39615A3CBBE8}" type="slidenum">
              <a:rPr lang="en-US" altLang="zh-CN"/>
              <a:pPr/>
              <a:t>17</a:t>
            </a:fld>
            <a:endParaRPr lang="en-US" altLang="zh-CN"/>
          </a:p>
        </p:txBody>
      </p:sp>
      <p:sp>
        <p:nvSpPr>
          <p:cNvPr id="112642" name="Text Box 2"/>
          <p:cNvSpPr txBox="1">
            <a:spLocks noChangeArrowheads="1"/>
          </p:cNvSpPr>
          <p:nvPr/>
        </p:nvSpPr>
        <p:spPr bwMode="auto">
          <a:xfrm>
            <a:off x="746125" y="315913"/>
            <a:ext cx="3341688" cy="579437"/>
          </a:xfrm>
          <a:prstGeom prst="rect">
            <a:avLst/>
          </a:prstGeom>
          <a:noFill/>
          <a:ln w="12700">
            <a:noFill/>
            <a:miter lim="800000"/>
            <a:headEnd type="none" w="sm" len="sm"/>
            <a:tailEnd type="none" w="sm" len="sm"/>
          </a:ln>
          <a:effectLst/>
        </p:spPr>
        <p:txBody>
          <a:bodyPr wrap="none">
            <a:spAutoFit/>
          </a:bodyPr>
          <a:lstStyle/>
          <a:p>
            <a:pPr>
              <a:defRPr/>
            </a:pPr>
            <a:r>
              <a:rPr kumimoji="1" lang="zh-CN" altLang="en-US" sz="3200" b="1">
                <a:solidFill>
                  <a:srgbClr val="FF0000"/>
                </a:solidFill>
                <a:effectLst>
                  <a:outerShdw blurRad="38100" dist="38100" dir="2700000" algn="tl">
                    <a:srgbClr val="000000"/>
                  </a:outerShdw>
                </a:effectLst>
                <a:ea typeface="楷体_GB2312" pitchFamily="49" charset="-122"/>
                <a:sym typeface="Symbol" pitchFamily="18" charset="2"/>
              </a:rPr>
              <a:t> </a:t>
            </a:r>
            <a:r>
              <a:rPr kumimoji="1" lang="zh-CN" altLang="en-US" sz="2800" b="1">
                <a:solidFill>
                  <a:srgbClr val="FF0000"/>
                </a:solidFill>
                <a:latin typeface="Times New Roman" pitchFamily="18" charset="0"/>
                <a:ea typeface="楷体_GB2312" pitchFamily="49" charset="-122"/>
              </a:rPr>
              <a:t>与其它学科的比较</a:t>
            </a:r>
          </a:p>
        </p:txBody>
      </p:sp>
      <p:sp>
        <p:nvSpPr>
          <p:cNvPr id="112643" name="Text Box 3"/>
          <p:cNvSpPr txBox="1">
            <a:spLocks noChangeArrowheads="1"/>
          </p:cNvSpPr>
          <p:nvPr/>
        </p:nvSpPr>
        <p:spPr bwMode="auto">
          <a:xfrm>
            <a:off x="539750" y="1052513"/>
            <a:ext cx="8229600" cy="1079500"/>
          </a:xfrm>
          <a:prstGeom prst="rect">
            <a:avLst/>
          </a:prstGeom>
          <a:solidFill>
            <a:schemeClr val="folHlink"/>
          </a:solidFill>
          <a:ln w="12700">
            <a:solidFill>
              <a:schemeClr val="tx1"/>
            </a:solidFill>
            <a:miter lim="800000"/>
            <a:headEnd type="none" w="sm" len="sm"/>
            <a:tailEnd type="none" w="sm" len="sm"/>
          </a:ln>
        </p:spPr>
        <p:txBody>
          <a:bodyPr>
            <a:spAutoFit/>
          </a:bodyPr>
          <a:lstStyle/>
          <a:p>
            <a:pPr>
              <a:buFont typeface="Wingdings" pitchFamily="2" charset="2"/>
              <a:buChar char="è"/>
            </a:pPr>
            <a:r>
              <a:rPr kumimoji="1" lang="zh-CN" altLang="en-US" sz="2400">
                <a:latin typeface="楷体_GB2312" pitchFamily="49" charset="-122"/>
                <a:ea typeface="楷体_GB2312" pitchFamily="49" charset="-122"/>
              </a:rPr>
              <a:t>控制与很多自然科学学科的一个主要区别是</a:t>
            </a:r>
          </a:p>
          <a:p>
            <a:pPr>
              <a:buFont typeface="Wingdings" pitchFamily="2" charset="2"/>
              <a:buNone/>
            </a:pPr>
            <a:r>
              <a:rPr kumimoji="1" lang="zh-CN" altLang="en-US" sz="2000">
                <a:solidFill>
                  <a:srgbClr val="FF0000"/>
                </a:solidFill>
                <a:latin typeface="宋体" pitchFamily="2" charset="-122"/>
              </a:rPr>
              <a:t>   </a:t>
            </a:r>
            <a:r>
              <a:rPr kumimoji="1" lang="zh-CN" altLang="en-US" sz="2000">
                <a:solidFill>
                  <a:srgbClr val="FF3300"/>
                </a:solidFill>
                <a:latin typeface="楷体_GB2312" pitchFamily="49" charset="-122"/>
                <a:ea typeface="楷体_GB2312" pitchFamily="49" charset="-122"/>
              </a:rPr>
              <a:t>控制本质上是一门工程科学.工程科学的最高成就是发现处理和复杂人造系统起本质作用的新的系统原理。反馈就是这样的一个原理。</a:t>
            </a:r>
            <a:r>
              <a:rPr kumimoji="1" lang="zh-CN" altLang="en-US" sz="2000" u="sng">
                <a:solidFill>
                  <a:srgbClr val="000099"/>
                </a:solidFill>
                <a:latin typeface="宋体" pitchFamily="2" charset="-122"/>
              </a:rPr>
              <a:t> </a:t>
            </a:r>
            <a:r>
              <a:rPr kumimoji="1" lang="zh-CN" altLang="en-US" sz="2000" u="sng">
                <a:solidFill>
                  <a:srgbClr val="000099"/>
                </a:solidFill>
                <a:latin typeface="Times New Roman" pitchFamily="18" charset="0"/>
              </a:rPr>
              <a:t> </a:t>
            </a:r>
          </a:p>
        </p:txBody>
      </p:sp>
      <p:sp>
        <p:nvSpPr>
          <p:cNvPr id="112644" name="Text Box 4"/>
          <p:cNvSpPr txBox="1">
            <a:spLocks noChangeArrowheads="1"/>
          </p:cNvSpPr>
          <p:nvPr/>
        </p:nvSpPr>
        <p:spPr bwMode="auto">
          <a:xfrm>
            <a:off x="533400" y="2514600"/>
            <a:ext cx="8305800" cy="1504950"/>
          </a:xfrm>
          <a:prstGeom prst="rect">
            <a:avLst/>
          </a:prstGeom>
          <a:solidFill>
            <a:schemeClr val="folHlink"/>
          </a:solidFill>
          <a:ln w="12700">
            <a:solidFill>
              <a:schemeClr val="tx1"/>
            </a:solidFill>
            <a:miter lim="800000"/>
            <a:headEnd type="none" w="sm" len="sm"/>
            <a:tailEnd type="none" w="sm" len="sm"/>
          </a:ln>
          <a:effectLst/>
        </p:spPr>
        <p:txBody>
          <a:bodyPr>
            <a:spAutoFit/>
          </a:bodyPr>
          <a:lstStyle/>
          <a:p>
            <a:pPr>
              <a:defRPr/>
            </a:pPr>
            <a:r>
              <a:rPr kumimoji="1" lang="zh-CN" altLang="en-US">
                <a:latin typeface="宋体" pitchFamily="2" charset="-122"/>
              </a:rPr>
              <a:t> </a:t>
            </a:r>
            <a:r>
              <a:rPr kumimoji="1" lang="zh-CN" altLang="en-US" sz="2400" b="1">
                <a:effectLst>
                  <a:outerShdw blurRad="38100" dist="38100" dir="2700000" algn="tl">
                    <a:srgbClr val="FFFFFF"/>
                  </a:outerShdw>
                </a:effectLst>
                <a:ea typeface="楷体_GB2312" pitchFamily="49" charset="-122"/>
                <a:sym typeface="Wingdings" pitchFamily="2" charset="2"/>
              </a:rPr>
              <a:t></a:t>
            </a:r>
            <a:r>
              <a:rPr kumimoji="1" lang="zh-CN" altLang="en-US">
                <a:latin typeface="宋体" pitchFamily="2" charset="-122"/>
              </a:rPr>
              <a:t> </a:t>
            </a:r>
            <a:r>
              <a:rPr kumimoji="1" lang="zh-CN" altLang="en-US" sz="2400">
                <a:latin typeface="楷体_GB2312" pitchFamily="49" charset="-122"/>
                <a:ea typeface="楷体_GB2312" pitchFamily="49" charset="-122"/>
              </a:rPr>
              <a:t>控制与其它学科重叠最强的领域是物理系统的建模,面向控制的建模与其它学科的建模之间的一个基本区别是：</a:t>
            </a:r>
          </a:p>
          <a:p>
            <a:pPr>
              <a:defRPr/>
            </a:pPr>
            <a:r>
              <a:rPr kumimoji="1" lang="zh-CN" altLang="en-US" sz="2000">
                <a:solidFill>
                  <a:srgbClr val="FF3300"/>
                </a:solidFill>
                <a:latin typeface="楷体_GB2312" pitchFamily="49" charset="-122"/>
                <a:ea typeface="楷体_GB2312" pitchFamily="49" charset="-122"/>
              </a:rPr>
              <a:t>    子系统（部件）之间的相互作用表示方式不同；控制依靠输入/输出建模；控制意义下的建模允许我们设计子系统间的鲁棒连接</a:t>
            </a:r>
            <a:r>
              <a:rPr kumimoji="1" lang="zh-CN" altLang="en-US">
                <a:solidFill>
                  <a:srgbClr val="FF3300"/>
                </a:solidFill>
                <a:latin typeface="楷体_GB2312" pitchFamily="49" charset="-122"/>
                <a:ea typeface="楷体_GB2312" pitchFamily="49" charset="-122"/>
              </a:rPr>
              <a:t>。  </a:t>
            </a:r>
            <a:r>
              <a:rPr kumimoji="1" lang="zh-CN" altLang="en-US" sz="2400">
                <a:solidFill>
                  <a:srgbClr val="FF3300"/>
                </a:solidFill>
                <a:latin typeface="楷体_GB2312" pitchFamily="49" charset="-122"/>
                <a:ea typeface="楷体_GB2312" pitchFamily="49" charset="-122"/>
              </a:rPr>
              <a:t> </a:t>
            </a:r>
          </a:p>
        </p:txBody>
      </p:sp>
      <p:sp>
        <p:nvSpPr>
          <p:cNvPr id="112645" name="Text Box 5"/>
          <p:cNvSpPr txBox="1">
            <a:spLocks noChangeArrowheads="1"/>
          </p:cNvSpPr>
          <p:nvPr/>
        </p:nvSpPr>
        <p:spPr bwMode="auto">
          <a:xfrm>
            <a:off x="539750" y="4508500"/>
            <a:ext cx="8274050" cy="1139825"/>
          </a:xfrm>
          <a:prstGeom prst="rect">
            <a:avLst/>
          </a:prstGeom>
          <a:solidFill>
            <a:schemeClr val="folHlink"/>
          </a:solidFill>
          <a:ln w="12700">
            <a:solidFill>
              <a:schemeClr val="tx1"/>
            </a:solidFill>
            <a:miter lim="800000"/>
            <a:headEnd type="none" w="sm" len="sm"/>
            <a:tailEnd type="none" w="sm" len="sm"/>
          </a:ln>
          <a:effectLst/>
        </p:spPr>
        <p:txBody>
          <a:bodyPr wrap="none">
            <a:spAutoFit/>
          </a:bodyPr>
          <a:lstStyle/>
          <a:p>
            <a:pPr>
              <a:defRPr/>
            </a:pPr>
            <a:r>
              <a:rPr kumimoji="1" lang="zh-CN" altLang="en-US">
                <a:latin typeface="宋体" pitchFamily="2" charset="-122"/>
              </a:rPr>
              <a:t> </a:t>
            </a:r>
            <a:r>
              <a:rPr kumimoji="1" lang="zh-CN" altLang="en-US" sz="2400" b="1">
                <a:effectLst>
                  <a:outerShdw blurRad="38100" dist="38100" dir="2700000" algn="tl">
                    <a:srgbClr val="FFFFFF"/>
                  </a:outerShdw>
                </a:effectLst>
                <a:ea typeface="楷体_GB2312" pitchFamily="49" charset="-122"/>
                <a:sym typeface="Wingdings" pitchFamily="2" charset="2"/>
              </a:rPr>
              <a:t></a:t>
            </a:r>
            <a:r>
              <a:rPr kumimoji="1" lang="zh-CN" altLang="en-US" sz="2400">
                <a:latin typeface="楷体_GB2312" pitchFamily="49" charset="-122"/>
                <a:ea typeface="楷体_GB2312" pitchFamily="49" charset="-122"/>
              </a:rPr>
              <a:t>控制算法和软件与传统的计算机软件有很大的不同</a:t>
            </a:r>
            <a:r>
              <a:rPr kumimoji="1" lang="zh-CN" altLang="en-US">
                <a:latin typeface="宋体" pitchFamily="2" charset="-122"/>
              </a:rPr>
              <a:t>。</a:t>
            </a:r>
          </a:p>
          <a:p>
            <a:pPr>
              <a:defRPr/>
            </a:pPr>
            <a:r>
              <a:rPr kumimoji="1" lang="zh-CN" altLang="en-US">
                <a:latin typeface="宋体" pitchFamily="2" charset="-122"/>
              </a:rPr>
              <a:t>    </a:t>
            </a:r>
            <a:r>
              <a:rPr kumimoji="1" lang="zh-CN" altLang="en-US" sz="2000">
                <a:solidFill>
                  <a:srgbClr val="FF3300"/>
                </a:solidFill>
                <a:latin typeface="楷体_GB2312" pitchFamily="49" charset="-122"/>
                <a:ea typeface="楷体_GB2312" pitchFamily="49" charset="-122"/>
              </a:rPr>
              <a:t>在分析和设计控制算法时，系统的物理结构（动态）是首要的，并且</a:t>
            </a:r>
          </a:p>
          <a:p>
            <a:pPr>
              <a:defRPr/>
            </a:pPr>
            <a:r>
              <a:rPr kumimoji="1" lang="zh-CN" altLang="en-US" sz="2000">
                <a:solidFill>
                  <a:srgbClr val="FF3300"/>
                </a:solidFill>
                <a:latin typeface="楷体_GB2312" pitchFamily="49" charset="-122"/>
                <a:ea typeface="楷体_GB2312" pitchFamily="49" charset="-122"/>
              </a:rPr>
              <a:t>（硬）实时本质支配着它们的实施。</a:t>
            </a:r>
            <a:r>
              <a:rPr kumimoji="1" lang="zh-CN" altLang="en-US" sz="2400">
                <a:solidFill>
                  <a:schemeClr val="accent2"/>
                </a:solidFill>
                <a:latin typeface="Times New Roman" pitchFamily="18" charset="0"/>
              </a:rPr>
              <a:t> </a:t>
            </a:r>
          </a:p>
        </p:txBody>
      </p:sp>
    </p:spTree>
    <p:extLst>
      <p:ext uri="{BB962C8B-B14F-4D97-AF65-F5344CB8AC3E}">
        <p14:creationId xmlns:p14="http://schemas.microsoft.com/office/powerpoint/2010/main" val="281802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43"/>
                                        </p:tgtEl>
                                        <p:attrNameLst>
                                          <p:attrName>style.visibility</p:attrName>
                                        </p:attrNameLst>
                                      </p:cBhvr>
                                      <p:to>
                                        <p:strVal val="visible"/>
                                      </p:to>
                                    </p:set>
                                    <p:anim calcmode="lin" valueType="num">
                                      <p:cBhvr additive="base">
                                        <p:cTn id="7" dur="500" fill="hold"/>
                                        <p:tgtEl>
                                          <p:spTgt spid="112643"/>
                                        </p:tgtEl>
                                        <p:attrNameLst>
                                          <p:attrName>ppt_x</p:attrName>
                                        </p:attrNameLst>
                                      </p:cBhvr>
                                      <p:tavLst>
                                        <p:tav tm="0">
                                          <p:val>
                                            <p:strVal val="0-#ppt_w/2"/>
                                          </p:val>
                                        </p:tav>
                                        <p:tav tm="100000">
                                          <p:val>
                                            <p:strVal val="#ppt_x"/>
                                          </p:val>
                                        </p:tav>
                                      </p:tavLst>
                                    </p:anim>
                                    <p:anim calcmode="lin" valueType="num">
                                      <p:cBhvr additive="base">
                                        <p:cTn id="8" dur="500" fill="hold"/>
                                        <p:tgtEl>
                                          <p:spTgt spid="1126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2644"/>
                                        </p:tgtEl>
                                        <p:attrNameLst>
                                          <p:attrName>style.visibility</p:attrName>
                                        </p:attrNameLst>
                                      </p:cBhvr>
                                      <p:to>
                                        <p:strVal val="visible"/>
                                      </p:to>
                                    </p:set>
                                    <p:anim calcmode="lin" valueType="num">
                                      <p:cBhvr additive="base">
                                        <p:cTn id="13" dur="500" fill="hold"/>
                                        <p:tgtEl>
                                          <p:spTgt spid="112644"/>
                                        </p:tgtEl>
                                        <p:attrNameLst>
                                          <p:attrName>ppt_x</p:attrName>
                                        </p:attrNameLst>
                                      </p:cBhvr>
                                      <p:tavLst>
                                        <p:tav tm="0">
                                          <p:val>
                                            <p:strVal val="1+#ppt_w/2"/>
                                          </p:val>
                                        </p:tav>
                                        <p:tav tm="100000">
                                          <p:val>
                                            <p:strVal val="#ppt_x"/>
                                          </p:val>
                                        </p:tav>
                                      </p:tavLst>
                                    </p:anim>
                                    <p:anim calcmode="lin" valueType="num">
                                      <p:cBhvr additive="base">
                                        <p:cTn id="14" dur="500" fill="hold"/>
                                        <p:tgtEl>
                                          <p:spTgt spid="11264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2645"/>
                                        </p:tgtEl>
                                        <p:attrNameLst>
                                          <p:attrName>style.visibility</p:attrName>
                                        </p:attrNameLst>
                                      </p:cBhvr>
                                      <p:to>
                                        <p:strVal val="visible"/>
                                      </p:to>
                                    </p:set>
                                    <p:anim calcmode="lin" valueType="num">
                                      <p:cBhvr additive="base">
                                        <p:cTn id="19" dur="500" fill="hold"/>
                                        <p:tgtEl>
                                          <p:spTgt spid="112645"/>
                                        </p:tgtEl>
                                        <p:attrNameLst>
                                          <p:attrName>ppt_x</p:attrName>
                                        </p:attrNameLst>
                                      </p:cBhvr>
                                      <p:tavLst>
                                        <p:tav tm="0">
                                          <p:val>
                                            <p:strVal val="0-#ppt_w/2"/>
                                          </p:val>
                                        </p:tav>
                                        <p:tav tm="100000">
                                          <p:val>
                                            <p:strVal val="#ppt_x"/>
                                          </p:val>
                                        </p:tav>
                                      </p:tavLst>
                                    </p:anim>
                                    <p:anim calcmode="lin" valueType="num">
                                      <p:cBhvr additive="base">
                                        <p:cTn id="20" dur="500" fill="hold"/>
                                        <p:tgtEl>
                                          <p:spTgt spid="1126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nimBg="1" autoUpdateAnimBg="0"/>
      <p:bldP spid="112644" grpId="0" animBg="1" autoUpdateAnimBg="0"/>
      <p:bldP spid="112645"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灯片编号占位符 2"/>
          <p:cNvSpPr>
            <a:spLocks noGrp="1"/>
          </p:cNvSpPr>
          <p:nvPr>
            <p:ph type="sldNum" sz="quarter" idx="11"/>
          </p:nvPr>
        </p:nvSpPr>
        <p:spPr>
          <a:noFill/>
        </p:spPr>
        <p:txBody>
          <a:bodyPr/>
          <a:lstStyle/>
          <a:p>
            <a:fld id="{BCAA4C47-D700-45C0-897D-9FCA4BEF5528}" type="slidenum">
              <a:rPr lang="en-US" altLang="zh-CN"/>
              <a:pPr/>
              <a:t>18</a:t>
            </a:fld>
            <a:endParaRPr lang="en-US" altLang="zh-CN"/>
          </a:p>
        </p:txBody>
      </p:sp>
      <p:sp>
        <p:nvSpPr>
          <p:cNvPr id="59395" name="Text Box 3"/>
          <p:cNvSpPr txBox="1">
            <a:spLocks noChangeArrowheads="1"/>
          </p:cNvSpPr>
          <p:nvPr/>
        </p:nvSpPr>
        <p:spPr bwMode="auto">
          <a:xfrm>
            <a:off x="1331913" y="1412875"/>
            <a:ext cx="6418262" cy="679450"/>
          </a:xfrm>
          <a:prstGeom prst="rect">
            <a:avLst/>
          </a:prstGeom>
          <a:solidFill>
            <a:srgbClr val="808000"/>
          </a:solidFill>
          <a:ln w="38100">
            <a:solidFill>
              <a:srgbClr val="C0C0C0"/>
            </a:solidFill>
            <a:miter lim="800000"/>
            <a:headEnd/>
            <a:tailEnd/>
          </a:ln>
          <a:effectLst/>
        </p:spPr>
        <p:txBody>
          <a:bodyPr wrap="none">
            <a:spAutoFit/>
          </a:bodyPr>
          <a:lstStyle/>
          <a:p>
            <a:pPr>
              <a:defRPr/>
            </a:pPr>
            <a:r>
              <a:rPr kumimoji="1" lang="en-US" altLang="zh-CN" sz="3600" b="1">
                <a:solidFill>
                  <a:schemeClr val="folHlink"/>
                </a:solidFill>
                <a:effectLst>
                  <a:outerShdw blurRad="38100" dist="38100" dir="2700000" algn="tl">
                    <a:srgbClr val="000000"/>
                  </a:outerShdw>
                </a:effectLst>
                <a:latin typeface="楷体_GB2312" pitchFamily="49" charset="-122"/>
                <a:ea typeface="楷体_GB2312" pitchFamily="49" charset="-122"/>
              </a:rPr>
              <a:t>PID</a:t>
            </a:r>
            <a:r>
              <a:rPr kumimoji="1" lang="zh-CN" altLang="en-US" sz="3600" b="1">
                <a:solidFill>
                  <a:schemeClr val="folHlink"/>
                </a:solidFill>
                <a:effectLst>
                  <a:outerShdw blurRad="38100" dist="38100" dir="2700000" algn="tl">
                    <a:srgbClr val="000000"/>
                  </a:outerShdw>
                </a:effectLst>
                <a:latin typeface="楷体_GB2312" pitchFamily="49" charset="-122"/>
                <a:ea typeface="楷体_GB2312" pitchFamily="49" charset="-122"/>
              </a:rPr>
              <a:t>在实际应用中仍占统治地位</a:t>
            </a:r>
          </a:p>
        </p:txBody>
      </p:sp>
      <p:sp>
        <p:nvSpPr>
          <p:cNvPr id="59396" name="Text Box 4"/>
          <p:cNvSpPr txBox="1">
            <a:spLocks noChangeArrowheads="1"/>
          </p:cNvSpPr>
          <p:nvPr/>
        </p:nvSpPr>
        <p:spPr bwMode="auto">
          <a:xfrm>
            <a:off x="425450" y="2286000"/>
            <a:ext cx="8718550" cy="3140075"/>
          </a:xfrm>
          <a:prstGeom prst="rect">
            <a:avLst/>
          </a:prstGeom>
          <a:noFill/>
          <a:ln w="9525">
            <a:noFill/>
            <a:miter lim="800000"/>
            <a:headEnd/>
            <a:tailEnd/>
          </a:ln>
        </p:spPr>
        <p:txBody>
          <a:bodyPr wrap="none">
            <a:spAutoFit/>
          </a:bodyPr>
          <a:lstStyle/>
          <a:p>
            <a:pPr>
              <a:lnSpc>
                <a:spcPts val="4000"/>
              </a:lnSpc>
            </a:pPr>
            <a:r>
              <a:rPr kumimoji="1" lang="zh-CN" altLang="en-US" sz="2800" dirty="0">
                <a:latin typeface="楷体_GB2312" pitchFamily="49" charset="-122"/>
                <a:ea typeface="楷体_GB2312" pitchFamily="49" charset="-122"/>
              </a:rPr>
              <a:t>原因：</a:t>
            </a:r>
          </a:p>
          <a:p>
            <a:pPr>
              <a:lnSpc>
                <a:spcPts val="4000"/>
              </a:lnSpc>
            </a:pPr>
            <a:r>
              <a:rPr kumimoji="1" lang="zh-CN" altLang="en-US" sz="2800" dirty="0">
                <a:latin typeface="楷体_GB2312" pitchFamily="49" charset="-122"/>
                <a:ea typeface="楷体_GB2312" pitchFamily="49" charset="-122"/>
              </a:rPr>
              <a:t>  ●自动控制学科高度的交叉性、应用的广泛性；</a:t>
            </a:r>
          </a:p>
          <a:p>
            <a:pPr>
              <a:lnSpc>
                <a:spcPts val="4000"/>
              </a:lnSpc>
            </a:pPr>
            <a:r>
              <a:rPr kumimoji="1" lang="zh-CN" altLang="en-US" sz="2800" dirty="0">
                <a:latin typeface="楷体_GB2312" pitchFamily="49" charset="-122"/>
                <a:ea typeface="楷体_GB2312" pitchFamily="49" charset="-122"/>
              </a:rPr>
              <a:t>  ●所需数学工具难以被多数技术人员所掌握；</a:t>
            </a:r>
          </a:p>
          <a:p>
            <a:pPr>
              <a:lnSpc>
                <a:spcPts val="4000"/>
              </a:lnSpc>
            </a:pPr>
            <a:r>
              <a:rPr kumimoji="1" lang="zh-CN" altLang="en-US" sz="2800" dirty="0">
                <a:latin typeface="楷体_GB2312" pitchFamily="49" charset="-122"/>
                <a:ea typeface="楷体_GB2312" pitchFamily="49" charset="-122"/>
              </a:rPr>
              <a:t>  ●自动控制需要其它技术支持，如网络、计算机；</a:t>
            </a:r>
          </a:p>
          <a:p>
            <a:pPr>
              <a:lnSpc>
                <a:spcPts val="4000"/>
              </a:lnSpc>
            </a:pPr>
            <a:r>
              <a:rPr kumimoji="1" lang="zh-CN" altLang="en-US" sz="2800" dirty="0">
                <a:latin typeface="楷体_GB2312" pitchFamily="49" charset="-122"/>
                <a:ea typeface="楷体_GB2312" pitchFamily="49" charset="-122"/>
              </a:rPr>
              <a:t>  ●实际应用情况的复杂性、多变性、不确定性；</a:t>
            </a:r>
          </a:p>
          <a:p>
            <a:pPr>
              <a:lnSpc>
                <a:spcPts val="4000"/>
              </a:lnSpc>
            </a:pPr>
            <a:r>
              <a:rPr kumimoji="1" lang="zh-CN" altLang="en-US" sz="2800" dirty="0">
                <a:latin typeface="楷体_GB2312" pitchFamily="49" charset="-122"/>
                <a:ea typeface="楷体_GB2312" pitchFamily="49" charset="-122"/>
              </a:rPr>
              <a:t>  ●国内企业存在管理体制问题，技术投入力度不够。</a:t>
            </a:r>
          </a:p>
        </p:txBody>
      </p:sp>
      <p:sp>
        <p:nvSpPr>
          <p:cNvPr id="22534" name="Rectangle 5"/>
          <p:cNvSpPr>
            <a:spLocks noGrp="1" noChangeArrowheads="1"/>
          </p:cNvSpPr>
          <p:nvPr>
            <p:ph type="title" idx="4294967295"/>
          </p:nvPr>
        </p:nvSpPr>
        <p:spPr>
          <a:xfrm>
            <a:off x="685800" y="457200"/>
            <a:ext cx="7772400" cy="1143000"/>
          </a:xfrm>
        </p:spPr>
        <p:txBody>
          <a:bodyPr/>
          <a:lstStyle/>
          <a:p>
            <a:pPr eaLnBrk="1" hangingPunct="1"/>
            <a:r>
              <a:rPr lang="zh-CN" altLang="en-US" sz="2600">
                <a:solidFill>
                  <a:srgbClr val="FF0000"/>
                </a:solidFill>
                <a:latin typeface="Times New Roman" pitchFamily="18" charset="0"/>
                <a:ea typeface="楷体_GB2312" pitchFamily="49" charset="-122"/>
              </a:rPr>
              <a:t>理论与实际应用存在很大差距</a:t>
            </a:r>
            <a:br>
              <a:rPr lang="zh-CN" altLang="en-US" sz="2600">
                <a:solidFill>
                  <a:srgbClr val="FF0000"/>
                </a:solidFill>
                <a:latin typeface="Times New Roman" pitchFamily="18" charset="0"/>
                <a:ea typeface="楷体_GB2312" pitchFamily="49" charset="-122"/>
              </a:rPr>
            </a:br>
            <a:endParaRPr lang="zh-CN" altLang="en-US" sz="4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2"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anim calcmode="lin" valueType="num">
                                      <p:cBhvr additive="base">
                                        <p:cTn id="7" dur="1000" fill="hold"/>
                                        <p:tgtEl>
                                          <p:spTgt spid="59395"/>
                                        </p:tgtEl>
                                        <p:attrNameLst>
                                          <p:attrName>ppt_x</p:attrName>
                                        </p:attrNameLst>
                                      </p:cBhvr>
                                      <p:tavLst>
                                        <p:tav tm="0">
                                          <p:val>
                                            <p:strVal val="1+#ppt_w/2"/>
                                          </p:val>
                                        </p:tav>
                                        <p:tav tm="100000">
                                          <p:val>
                                            <p:strVal val="#ppt_x"/>
                                          </p:val>
                                        </p:tav>
                                      </p:tavLst>
                                    </p:anim>
                                    <p:anim calcmode="lin" valueType="num">
                                      <p:cBhvr additive="base">
                                        <p:cTn id="8" dur="1000" fill="hold"/>
                                        <p:tgtEl>
                                          <p:spTgt spid="593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9396"/>
                                        </p:tgtEl>
                                        <p:attrNameLst>
                                          <p:attrName>style.visibility</p:attrName>
                                        </p:attrNameLst>
                                      </p:cBhvr>
                                      <p:to>
                                        <p:strVal val="visible"/>
                                      </p:to>
                                    </p:set>
                                    <p:anim calcmode="lin" valueType="num">
                                      <p:cBhvr additive="base">
                                        <p:cTn id="13" dur="500" fill="hold"/>
                                        <p:tgtEl>
                                          <p:spTgt spid="59396"/>
                                        </p:tgtEl>
                                        <p:attrNameLst>
                                          <p:attrName>ppt_x</p:attrName>
                                        </p:attrNameLst>
                                      </p:cBhvr>
                                      <p:tavLst>
                                        <p:tav tm="0">
                                          <p:val>
                                            <p:strVal val="0-#ppt_w/2"/>
                                          </p:val>
                                        </p:tav>
                                        <p:tav tm="100000">
                                          <p:val>
                                            <p:strVal val="#ppt_x"/>
                                          </p:val>
                                        </p:tav>
                                      </p:tavLst>
                                    </p:anim>
                                    <p:anim calcmode="lin" valueType="num">
                                      <p:cBhvr additive="base">
                                        <p:cTn id="14" dur="500" fill="hold"/>
                                        <p:tgtEl>
                                          <p:spTgt spid="593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nimBg="1" autoUpdateAnimBg="0"/>
      <p:bldP spid="5939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灯片编号占位符 4"/>
          <p:cNvSpPr>
            <a:spLocks noGrp="1"/>
          </p:cNvSpPr>
          <p:nvPr>
            <p:ph type="sldNum" sz="quarter" idx="11"/>
          </p:nvPr>
        </p:nvSpPr>
        <p:spPr>
          <a:noFill/>
        </p:spPr>
        <p:txBody>
          <a:bodyPr/>
          <a:lstStyle/>
          <a:p>
            <a:fld id="{353ABB5D-4D4F-4CBD-AD66-9AA21804AF81}" type="slidenum">
              <a:rPr lang="en-US" altLang="zh-CN"/>
              <a:pPr/>
              <a:t>19</a:t>
            </a:fld>
            <a:endParaRPr lang="en-US" altLang="zh-CN"/>
          </a:p>
        </p:txBody>
      </p:sp>
      <p:sp>
        <p:nvSpPr>
          <p:cNvPr id="23556" name="Rectangle 6"/>
          <p:cNvSpPr>
            <a:spLocks noGrp="1" noChangeArrowheads="1"/>
          </p:cNvSpPr>
          <p:nvPr>
            <p:ph type="title"/>
          </p:nvPr>
        </p:nvSpPr>
        <p:spPr/>
        <p:txBody>
          <a:bodyPr/>
          <a:lstStyle/>
          <a:p>
            <a:pPr eaLnBrk="1" hangingPunct="1"/>
            <a:r>
              <a:rPr lang="zh-CN" altLang="en-US"/>
              <a:t>复杂系统（3</a:t>
            </a:r>
            <a:r>
              <a:rPr lang="en-US" altLang="zh-CN"/>
              <a:t>C）</a:t>
            </a:r>
          </a:p>
        </p:txBody>
      </p:sp>
      <p:sp>
        <p:nvSpPr>
          <p:cNvPr id="60423" name="Rectangle 7"/>
          <p:cNvSpPr>
            <a:spLocks noGrp="1" noChangeArrowheads="1"/>
          </p:cNvSpPr>
          <p:nvPr>
            <p:ph type="body" idx="1"/>
          </p:nvPr>
        </p:nvSpPr>
        <p:spPr>
          <a:xfrm>
            <a:off x="457200" y="1719263"/>
            <a:ext cx="8229600" cy="3294062"/>
          </a:xfrm>
        </p:spPr>
        <p:txBody>
          <a:bodyPr/>
          <a:lstStyle/>
          <a:p>
            <a:pPr marL="571500" indent="-571500" eaLnBrk="1" hangingPunct="1">
              <a:lnSpc>
                <a:spcPct val="80000"/>
              </a:lnSpc>
            </a:pPr>
            <a:r>
              <a:rPr kumimoji="1" lang="zh-CN" altLang="en-US" sz="2600" b="1">
                <a:solidFill>
                  <a:srgbClr val="FF3300"/>
                </a:solidFill>
              </a:rPr>
              <a:t>控制对象的复杂性</a:t>
            </a:r>
          </a:p>
          <a:p>
            <a:pPr marL="839788" lvl="1" indent="-495300" eaLnBrk="1" hangingPunct="1">
              <a:lnSpc>
                <a:spcPct val="80000"/>
              </a:lnSpc>
            </a:pPr>
            <a:r>
              <a:rPr kumimoji="1" lang="zh-CN" altLang="en-US" sz="2200"/>
              <a:t>模型的不确定性、高度非线性、分布式的转感器和执行机构、动态突变、多时间标度、复杂的信息模式、庞大的数据量和严格的性能指标。</a:t>
            </a:r>
          </a:p>
          <a:p>
            <a:pPr marL="571500" indent="-571500" eaLnBrk="1" hangingPunct="1">
              <a:lnSpc>
                <a:spcPct val="80000"/>
              </a:lnSpc>
            </a:pPr>
            <a:r>
              <a:rPr kumimoji="1" lang="zh-CN" altLang="en-US" sz="2600" b="1">
                <a:solidFill>
                  <a:srgbClr val="FF3300"/>
                </a:solidFill>
              </a:rPr>
              <a:t>环境的复杂性</a:t>
            </a:r>
          </a:p>
          <a:p>
            <a:pPr marL="839788" lvl="1" indent="-495300" eaLnBrk="1" hangingPunct="1">
              <a:lnSpc>
                <a:spcPct val="80000"/>
              </a:lnSpc>
            </a:pPr>
            <a:r>
              <a:rPr kumimoji="1" lang="zh-CN" altLang="en-US" sz="2200"/>
              <a:t>变化的不确定性、难以辨识，必须与被控对象集合起来作为一个整体来考虑。</a:t>
            </a:r>
          </a:p>
          <a:p>
            <a:pPr marL="571500" indent="-571500" eaLnBrk="1" hangingPunct="1">
              <a:lnSpc>
                <a:spcPct val="80000"/>
              </a:lnSpc>
            </a:pPr>
            <a:r>
              <a:rPr kumimoji="1" lang="zh-CN" altLang="en-US" sz="2600" b="1">
                <a:solidFill>
                  <a:srgbClr val="FF3300"/>
                </a:solidFill>
              </a:rPr>
              <a:t>控制任务或目标的复杂性</a:t>
            </a:r>
          </a:p>
          <a:p>
            <a:pPr marL="839788" lvl="1" indent="-495300" eaLnBrk="1" hangingPunct="1">
              <a:lnSpc>
                <a:spcPct val="80000"/>
              </a:lnSpc>
            </a:pPr>
            <a:r>
              <a:rPr kumimoji="1" lang="zh-CN" altLang="en-US" sz="2200"/>
              <a:t>控制目标和任务的多重性，时变性，任务集合处理的复杂性。</a:t>
            </a:r>
            <a:endParaRPr lang="zh-CN" altLang="en-US" sz="2200"/>
          </a:p>
        </p:txBody>
      </p:sp>
      <p:sp>
        <p:nvSpPr>
          <p:cNvPr id="60424" name="Text Box 8"/>
          <p:cNvSpPr txBox="1">
            <a:spLocks noChangeArrowheads="1"/>
          </p:cNvSpPr>
          <p:nvPr/>
        </p:nvSpPr>
        <p:spPr bwMode="auto">
          <a:xfrm>
            <a:off x="1187450" y="5157788"/>
            <a:ext cx="7056438" cy="984250"/>
          </a:xfrm>
          <a:prstGeom prst="rect">
            <a:avLst/>
          </a:prstGeom>
          <a:solidFill>
            <a:schemeClr val="hlink"/>
          </a:solidFill>
          <a:ln w="38100">
            <a:solidFill>
              <a:srgbClr val="C0C0C0"/>
            </a:solidFill>
            <a:miter lim="800000"/>
            <a:headEnd/>
            <a:tailEnd/>
          </a:ln>
          <a:effectLst/>
        </p:spPr>
        <p:txBody>
          <a:bodyPr>
            <a:spAutoFit/>
          </a:bodyPr>
          <a:lstStyle/>
          <a:p>
            <a:pPr>
              <a:defRPr/>
            </a:pPr>
            <a:r>
              <a:rPr kumimoji="1" lang="zh-CN" altLang="en-US" sz="2800" b="1">
                <a:effectLst>
                  <a:outerShdw blurRad="38100" dist="38100" dir="2700000" algn="tl">
                    <a:srgbClr val="FFFFFF"/>
                  </a:outerShdw>
                </a:effectLst>
                <a:latin typeface="Times New Roman" pitchFamily="18" charset="0"/>
                <a:ea typeface="楷体_GB2312" pitchFamily="49" charset="-122"/>
              </a:rPr>
              <a:t>随着对复杂系统实施有效控制需求的增长，</a:t>
            </a:r>
          </a:p>
          <a:p>
            <a:pPr>
              <a:defRPr/>
            </a:pPr>
            <a:r>
              <a:rPr kumimoji="1" lang="zh-CN" altLang="en-US" sz="2800" b="1">
                <a:effectLst>
                  <a:outerShdw blurRad="38100" dist="38100" dir="2700000" algn="tl">
                    <a:srgbClr val="FFFFFF"/>
                  </a:outerShdw>
                </a:effectLst>
                <a:latin typeface="Times New Roman" pitchFamily="18" charset="0"/>
                <a:ea typeface="楷体_GB2312" pitchFamily="49" charset="-122"/>
              </a:rPr>
              <a:t>        现有控制理论面临着更大的挑战。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4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4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4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0424"/>
                                        </p:tgtEl>
                                        <p:attrNameLst>
                                          <p:attrName>style.visibility</p:attrName>
                                        </p:attrNameLst>
                                      </p:cBhvr>
                                      <p:to>
                                        <p:strVal val="visible"/>
                                      </p:to>
                                    </p:set>
                                    <p:anim calcmode="lin" valueType="num">
                                      <p:cBhvr additive="base">
                                        <p:cTn id="25" dur="500" fill="hold"/>
                                        <p:tgtEl>
                                          <p:spTgt spid="60424"/>
                                        </p:tgtEl>
                                        <p:attrNameLst>
                                          <p:attrName>ppt_x</p:attrName>
                                        </p:attrNameLst>
                                      </p:cBhvr>
                                      <p:tavLst>
                                        <p:tav tm="0">
                                          <p:val>
                                            <p:strVal val="0-#ppt_w/2"/>
                                          </p:val>
                                        </p:tav>
                                        <p:tav tm="100000">
                                          <p:val>
                                            <p:strVal val="#ppt_x"/>
                                          </p:val>
                                        </p:tav>
                                      </p:tavLst>
                                    </p:anim>
                                    <p:anim calcmode="lin" valueType="num">
                                      <p:cBhvr additive="base">
                                        <p:cTn id="26" dur="500" fill="hold"/>
                                        <p:tgtEl>
                                          <p:spTgt spid="604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3" grpId="0" build="p"/>
      <p:bldP spid="60424"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4"/>
          <p:cNvSpPr>
            <a:spLocks noGrp="1"/>
          </p:cNvSpPr>
          <p:nvPr>
            <p:ph type="sldNum" sz="quarter" idx="11"/>
          </p:nvPr>
        </p:nvSpPr>
        <p:spPr>
          <a:noFill/>
        </p:spPr>
        <p:txBody>
          <a:bodyPr/>
          <a:lstStyle/>
          <a:p>
            <a:fld id="{5362B388-C19A-4DCE-BD9A-D819E903EC6D}" type="slidenum">
              <a:rPr lang="en-US" altLang="zh-CN"/>
              <a:pPr/>
              <a:t>2</a:t>
            </a:fld>
            <a:endParaRPr lang="en-US" altLang="zh-CN"/>
          </a:p>
        </p:txBody>
      </p:sp>
      <p:sp>
        <p:nvSpPr>
          <p:cNvPr id="14340" name="Rectangle 2"/>
          <p:cNvSpPr>
            <a:spLocks noGrp="1" noChangeArrowheads="1"/>
          </p:cNvSpPr>
          <p:nvPr>
            <p:ph type="title"/>
          </p:nvPr>
        </p:nvSpPr>
        <p:spPr/>
        <p:txBody>
          <a:bodyPr/>
          <a:lstStyle/>
          <a:p>
            <a:pPr eaLnBrk="1" hangingPunct="1"/>
            <a:r>
              <a:rPr lang="zh-CN" altLang="en-US"/>
              <a:t>提  纲</a:t>
            </a:r>
          </a:p>
        </p:txBody>
      </p:sp>
      <p:sp>
        <p:nvSpPr>
          <p:cNvPr id="14341" name="Rectangle 3"/>
          <p:cNvSpPr>
            <a:spLocks noGrp="1" noChangeArrowheads="1"/>
          </p:cNvSpPr>
          <p:nvPr>
            <p:ph type="body" idx="1"/>
          </p:nvPr>
        </p:nvSpPr>
        <p:spPr/>
        <p:txBody>
          <a:bodyPr/>
          <a:lstStyle/>
          <a:p>
            <a:pPr marL="609600" indent="-609600" eaLnBrk="1" hangingPunct="1">
              <a:buFont typeface="Wingdings" pitchFamily="2" charset="2"/>
              <a:buAutoNum type="arabicPeriod"/>
            </a:pPr>
            <a:r>
              <a:rPr lang="zh-CN" altLang="en-US"/>
              <a:t>控制理论的发展</a:t>
            </a:r>
          </a:p>
          <a:p>
            <a:pPr marL="609600" indent="-609600" eaLnBrk="1" hangingPunct="1">
              <a:buFont typeface="Wingdings" pitchFamily="2" charset="2"/>
              <a:buAutoNum type="arabicPeriod"/>
            </a:pPr>
            <a:r>
              <a:rPr lang="zh-CN" altLang="en-US"/>
              <a:t>现代控制理论的主要内容</a:t>
            </a:r>
          </a:p>
          <a:p>
            <a:pPr marL="609600" indent="-609600" eaLnBrk="1" hangingPunct="1">
              <a:buFont typeface="Wingdings" pitchFamily="2" charset="2"/>
              <a:buAutoNum type="arabicPeriod"/>
            </a:pPr>
            <a:r>
              <a:rPr lang="zh-CN" altLang="en-US"/>
              <a:t>一个最优控制问题的例子</a:t>
            </a:r>
          </a:p>
          <a:p>
            <a:pPr marL="609600" indent="-609600" eaLnBrk="1" hangingPunct="1">
              <a:buFont typeface="Wingdings" pitchFamily="2" charset="2"/>
              <a:buAutoNum type="arabicPeriod"/>
            </a:pPr>
            <a:r>
              <a:rPr lang="zh-CN" altLang="en-US"/>
              <a:t>最优控制问题的描述</a:t>
            </a:r>
          </a:p>
          <a:p>
            <a:pPr marL="609600" indent="-609600" eaLnBrk="1" hangingPunct="1">
              <a:buFont typeface="Wingdings" pitchFamily="2" charset="2"/>
              <a:buAutoNum type="arabicPeriod"/>
            </a:pPr>
            <a:r>
              <a:rPr lang="zh-CN" altLang="en-US"/>
              <a:t>几点说明</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715691" y="548680"/>
            <a:ext cx="6953250" cy="720725"/>
          </a:xfrm>
        </p:spPr>
        <p:txBody>
          <a:bodyPr/>
          <a:lstStyle/>
          <a:p>
            <a:pPr algn="ctr" eaLnBrk="1" hangingPunct="1">
              <a:defRPr/>
            </a:pPr>
            <a:r>
              <a:rPr lang="zh-CN" altLang="en-US" sz="4000" b="0" i="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自动化科学与技术的发展趋势</a:t>
            </a:r>
            <a:endParaRPr kumimoji="1" lang="zh-CN" altLang="en-US" sz="4000" b="0" i="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nvGrpSpPr>
          <p:cNvPr id="2" name="组合 1"/>
          <p:cNvGrpSpPr/>
          <p:nvPr/>
        </p:nvGrpSpPr>
        <p:grpSpPr>
          <a:xfrm>
            <a:off x="742951" y="1894269"/>
            <a:ext cx="2190751" cy="4115519"/>
            <a:chOff x="742949" y="2095500"/>
            <a:chExt cx="2190751" cy="4115518"/>
          </a:xfrm>
        </p:grpSpPr>
        <p:sp>
          <p:nvSpPr>
            <p:cNvPr id="3" name="矩形 2"/>
            <p:cNvSpPr/>
            <p:nvPr/>
          </p:nvSpPr>
          <p:spPr>
            <a:xfrm>
              <a:off x="742950" y="2095500"/>
              <a:ext cx="2190750" cy="12954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智能化</a:t>
              </a:r>
            </a:p>
          </p:txBody>
        </p:sp>
        <p:sp>
          <p:nvSpPr>
            <p:cNvPr id="4" name="下箭头 3"/>
            <p:cNvSpPr/>
            <p:nvPr/>
          </p:nvSpPr>
          <p:spPr>
            <a:xfrm>
              <a:off x="1571625" y="3619500"/>
              <a:ext cx="533400" cy="866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42949" y="4648198"/>
              <a:ext cx="2181405" cy="1562820"/>
            </a:xfrm>
            <a:prstGeom prst="rect">
              <a:avLst/>
            </a:prstGeom>
            <a:solidFill>
              <a:srgbClr val="CCEC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装置和系统</a:t>
              </a:r>
              <a:endParaRPr lang="en-US" altLang="zh-CN"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ctr"/>
              <a:r>
                <a:rPr lang="zh-CN" altLang="en-US"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控制与决策的高度智能化</a:t>
              </a:r>
            </a:p>
          </p:txBody>
        </p:sp>
      </p:grpSp>
      <p:grpSp>
        <p:nvGrpSpPr>
          <p:cNvPr id="13" name="组合 12"/>
          <p:cNvGrpSpPr/>
          <p:nvPr/>
        </p:nvGrpSpPr>
        <p:grpSpPr>
          <a:xfrm>
            <a:off x="3448050" y="1894267"/>
            <a:ext cx="2210878" cy="4127021"/>
            <a:chOff x="3448050" y="2095500"/>
            <a:chExt cx="2210878" cy="4127021"/>
          </a:xfrm>
        </p:grpSpPr>
        <p:sp>
          <p:nvSpPr>
            <p:cNvPr id="6" name="矩形 5"/>
            <p:cNvSpPr/>
            <p:nvPr/>
          </p:nvSpPr>
          <p:spPr>
            <a:xfrm>
              <a:off x="3448050" y="2095500"/>
              <a:ext cx="2190750" cy="12954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网络化</a:t>
              </a:r>
            </a:p>
          </p:txBody>
        </p:sp>
        <p:sp>
          <p:nvSpPr>
            <p:cNvPr id="11" name="下箭头 10"/>
            <p:cNvSpPr/>
            <p:nvPr/>
          </p:nvSpPr>
          <p:spPr>
            <a:xfrm>
              <a:off x="4276725" y="3571875"/>
              <a:ext cx="533400" cy="866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48050" y="4657724"/>
              <a:ext cx="2210878" cy="1564797"/>
            </a:xfrm>
            <a:prstGeom prst="rect">
              <a:avLst/>
            </a:prstGeom>
            <a:solidFill>
              <a:srgbClr val="CCEC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跨越装置</a:t>
              </a:r>
              <a:endParaRPr lang="en-US" altLang="zh-CN"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ctr"/>
              <a:r>
                <a:rPr lang="zh-CN" altLang="en-US"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跨越地域</a:t>
              </a:r>
              <a:endParaRPr lang="en-US" altLang="zh-CN"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ctr"/>
              <a:r>
                <a:rPr lang="zh-CN" altLang="en-US"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跨越天地</a:t>
              </a:r>
              <a:endParaRPr lang="en-US" altLang="zh-CN"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grpSp>
        <p:nvGrpSpPr>
          <p:cNvPr id="16" name="组合 15"/>
          <p:cNvGrpSpPr/>
          <p:nvPr/>
        </p:nvGrpSpPr>
        <p:grpSpPr>
          <a:xfrm>
            <a:off x="6162675" y="1884742"/>
            <a:ext cx="2222200" cy="4090537"/>
            <a:chOff x="6162675" y="2085975"/>
            <a:chExt cx="2222200" cy="4090537"/>
          </a:xfrm>
        </p:grpSpPr>
        <p:sp>
          <p:nvSpPr>
            <p:cNvPr id="7" name="矩形 6"/>
            <p:cNvSpPr/>
            <p:nvPr/>
          </p:nvSpPr>
          <p:spPr>
            <a:xfrm>
              <a:off x="6162675" y="2085975"/>
              <a:ext cx="2190750" cy="12954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融合化</a:t>
              </a:r>
            </a:p>
          </p:txBody>
        </p:sp>
        <p:sp>
          <p:nvSpPr>
            <p:cNvPr id="14" name="下箭头 13"/>
            <p:cNvSpPr/>
            <p:nvPr/>
          </p:nvSpPr>
          <p:spPr>
            <a:xfrm>
              <a:off x="6991350" y="3571875"/>
              <a:ext cx="533400" cy="866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62675" y="4657724"/>
              <a:ext cx="2222200" cy="1518788"/>
            </a:xfrm>
            <a:prstGeom prst="rect">
              <a:avLst/>
            </a:prstGeom>
            <a:solidFill>
              <a:srgbClr val="CCEC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信息融合</a:t>
              </a:r>
              <a:endParaRPr lang="en-US" altLang="zh-CN"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ctr"/>
              <a:r>
                <a:rPr lang="zh-CN" altLang="en-US"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信息物理融合</a:t>
              </a:r>
              <a:endParaRPr lang="en-US" altLang="zh-CN" sz="2400" dirty="0">
                <a:solidFill>
                  <a:srgbClr val="0000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sp>
        <p:nvSpPr>
          <p:cNvPr id="17" name="Text Box 4"/>
          <p:cNvSpPr txBox="1">
            <a:spLocks noChangeArrowheads="1"/>
          </p:cNvSpPr>
          <p:nvPr/>
        </p:nvSpPr>
        <p:spPr bwMode="auto">
          <a:xfrm>
            <a:off x="8455029" y="6491289"/>
            <a:ext cx="6889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r"/>
            <a:fld id="{B5BC8B5F-B9F0-4CA5-8855-6B6E378396D2}" type="slidenum">
              <a:rPr lang="zh-CN" altLang="en-US" sz="1400" b="0">
                <a:latin typeface="Arial" pitchFamily="34" charset="0"/>
                <a:cs typeface="Arial" pitchFamily="34" charset="0"/>
              </a:rPr>
              <a:pPr algn="r"/>
              <a:t>20</a:t>
            </a:fld>
            <a:endParaRPr lang="en-US" altLang="zh-CN" sz="1400" b="0" dirty="0">
              <a:latin typeface="Arial" pitchFamily="34" charset="0"/>
              <a:cs typeface="Arial" pitchFamily="34" charset="0"/>
            </a:endParaRPr>
          </a:p>
        </p:txBody>
      </p:sp>
    </p:spTree>
    <p:extLst>
      <p:ext uri="{BB962C8B-B14F-4D97-AF65-F5344CB8AC3E}">
        <p14:creationId xmlns:p14="http://schemas.microsoft.com/office/powerpoint/2010/main" val="301233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9C73E29E-E7B7-409D-BA73-ABB39E90FC31}" type="slidenum">
              <a:rPr lang="ko-KR" altLang="en-US" smtClean="0"/>
              <a:pPr>
                <a:defRPr/>
              </a:pPr>
              <a:t>21</a:t>
            </a:fld>
            <a:r>
              <a:rPr lang="en-US" altLang="ko-KR"/>
              <a:t>  </a:t>
            </a:r>
          </a:p>
        </p:txBody>
      </p:sp>
      <p:sp>
        <p:nvSpPr>
          <p:cNvPr id="3" name="Rectangle 2"/>
          <p:cNvSpPr txBox="1">
            <a:spLocks noChangeArrowheads="1"/>
          </p:cNvSpPr>
          <p:nvPr/>
        </p:nvSpPr>
        <p:spPr bwMode="auto">
          <a:xfrm>
            <a:off x="214282" y="0"/>
            <a:ext cx="8786842" cy="1106467"/>
          </a:xfrm>
          <a:prstGeom prst="rect">
            <a:avLst/>
          </a:prstGeom>
          <a:noFill/>
          <a:ln w="9525">
            <a:noFill/>
            <a:miter lim="800000"/>
            <a:headEnd/>
            <a:tailEnd/>
          </a:ln>
        </p:spPr>
        <p:txBody>
          <a:bodyPr lIns="92075" tIns="46038" rIns="92075" bIns="46038" anchor="b"/>
          <a:lstStyle/>
          <a:p>
            <a:pPr algn="ctr" eaLnBrk="0" hangingPunct="0">
              <a:defRPr/>
            </a:pPr>
            <a:r>
              <a:rPr kumimoji="1" lang="zh-CN" altLang="en-US" sz="3600" dirty="0">
                <a:solidFill>
                  <a:srgbClr val="0033CC"/>
                </a:solidFill>
                <a:effectLst>
                  <a:outerShdw blurRad="38100" dist="38100" dir="2700000" algn="tl">
                    <a:srgbClr val="000000"/>
                  </a:outerShdw>
                </a:effectLst>
                <a:ea typeface="黑体" pitchFamily="2" charset="-122"/>
                <a:cs typeface="Arial" charset="0"/>
              </a:rPr>
              <a:t>“信息物理融合系统</a:t>
            </a:r>
            <a:endParaRPr kumimoji="1" lang="en-US" altLang="zh-CN" sz="3600" dirty="0">
              <a:solidFill>
                <a:srgbClr val="0033CC"/>
              </a:solidFill>
              <a:effectLst>
                <a:outerShdw blurRad="38100" dist="38100" dir="2700000" algn="tl">
                  <a:srgbClr val="000000"/>
                </a:outerShdw>
              </a:effectLst>
              <a:ea typeface="黑体" pitchFamily="2" charset="-122"/>
              <a:cs typeface="Arial" charset="0"/>
            </a:endParaRPr>
          </a:p>
          <a:p>
            <a:pPr algn="ctr" eaLnBrk="0" hangingPunct="0">
              <a:defRPr/>
            </a:pPr>
            <a:r>
              <a:rPr kumimoji="1" lang="zh-CN" altLang="en-US" sz="3600" dirty="0">
                <a:solidFill>
                  <a:srgbClr val="0033CC"/>
                </a:solidFill>
                <a:effectLst>
                  <a:outerShdw blurRad="38100" dist="38100" dir="2700000" algn="tl">
                    <a:srgbClr val="000000"/>
                  </a:outerShdw>
                </a:effectLst>
                <a:ea typeface="黑体" pitchFamily="2" charset="-122"/>
                <a:cs typeface="Arial" charset="0"/>
              </a:rPr>
              <a:t>是第四次工业革命的基础”</a:t>
            </a:r>
          </a:p>
        </p:txBody>
      </p:sp>
      <p:pic>
        <p:nvPicPr>
          <p:cNvPr id="791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049" y="1106467"/>
            <a:ext cx="7768478"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255055"/>
      </p:ext>
    </p:extLst>
  </p:cSld>
  <p:clrMapOvr>
    <a:masterClrMapping/>
  </p:clrMapOvr>
  <p:transition advTm="1527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209550"/>
            <a:ext cx="9144000" cy="593725"/>
          </a:xfrm>
          <a:prstGeom prst="rect">
            <a:avLst/>
          </a:prstGeom>
          <a:noFill/>
          <a:ln w="9525">
            <a:noFill/>
            <a:miter lim="800000"/>
            <a:headEnd/>
            <a:tailEnd/>
          </a:ln>
          <a:effectLst/>
        </p:spPr>
        <p:txBody>
          <a:bodyPr lIns="21600" tIns="46038" rIns="21600" bIns="46038" anchor="b"/>
          <a:lstStyle>
            <a:lvl1pPr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2pPr>
            <a:lvl3pPr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3pPr>
            <a:lvl4pPr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4pPr>
            <a:lvl5pPr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5pPr>
            <a:lvl6pPr marL="457200"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6pPr>
            <a:lvl7pPr marL="914400"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7pPr>
            <a:lvl8pPr marL="1371600"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8pPr>
            <a:lvl9pPr marL="1828800"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9pPr>
          </a:lstStyle>
          <a:p>
            <a:pPr>
              <a:defRPr/>
            </a:pPr>
            <a:r>
              <a:rPr lang="zh-CN" altLang="en-US" sz="4000" b="0" i="0" dirty="0">
                <a:latin typeface="Arial" charset="0"/>
                <a:ea typeface="黑体" pitchFamily="2" charset="-122"/>
              </a:rPr>
              <a:t>信息物理融合系统</a:t>
            </a:r>
          </a:p>
        </p:txBody>
      </p:sp>
      <p:sp>
        <p:nvSpPr>
          <p:cNvPr id="4" name="矩形 3"/>
          <p:cNvSpPr/>
          <p:nvPr/>
        </p:nvSpPr>
        <p:spPr>
          <a:xfrm>
            <a:off x="658906" y="1801905"/>
            <a:ext cx="8081682" cy="3046988"/>
          </a:xfrm>
          <a:prstGeom prst="rect">
            <a:avLst/>
          </a:prstGeom>
        </p:spPr>
        <p:txBody>
          <a:bodyPr wrap="square">
            <a:spAutoFit/>
          </a:bodyPr>
          <a:lstStyle/>
          <a:p>
            <a:r>
              <a:rPr lang="zh-CN"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信息物理融合系统是信息网络融入物理对象</a:t>
            </a:r>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a:t>
            </a:r>
            <a:r>
              <a:rPr lang="zh-CN"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在环境和状态感知基础上</a:t>
            </a:r>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a:t>
            </a:r>
            <a:r>
              <a:rPr lang="zh-CN"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集通信、计算和控制于一身的系统，是孕育中的第四次工业革命的基础。大规模信息物理融合的网络化基础设施已成为政府、交通、电力、通信、金融等部门和行业正常运转的基础</a:t>
            </a:r>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a:t>
            </a:r>
          </a:p>
        </p:txBody>
      </p:sp>
    </p:spTree>
    <p:extLst>
      <p:ext uri="{BB962C8B-B14F-4D97-AF65-F5344CB8AC3E}">
        <p14:creationId xmlns:p14="http://schemas.microsoft.com/office/powerpoint/2010/main" val="145532410"/>
      </p:ext>
    </p:extLst>
  </p:cSld>
  <p:clrMapOvr>
    <a:masterClrMapping/>
  </p:clrMapOvr>
  <p:transition advTm="29266"/>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363072" y="21291"/>
            <a:ext cx="8256493" cy="812427"/>
          </a:xfrm>
          <a:prstGeom prst="rect">
            <a:avLst/>
          </a:prstGeom>
          <a:noFill/>
          <a:ln w="9525">
            <a:noFill/>
            <a:miter lim="800000"/>
            <a:headEnd/>
            <a:tailEnd/>
          </a:ln>
          <a:effectLst/>
        </p:spPr>
        <p:txBody>
          <a:bodyPr lIns="21600" tIns="46038" rIns="21600" bIns="46038" anchor="b"/>
          <a:lstStyle>
            <a:lvl1pPr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2pPr>
            <a:lvl3pPr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3pPr>
            <a:lvl4pPr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4pPr>
            <a:lvl5pPr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5pPr>
            <a:lvl6pPr marL="457200"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6pPr>
            <a:lvl7pPr marL="914400"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7pPr>
            <a:lvl8pPr marL="1371600"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8pPr>
            <a:lvl9pPr marL="1828800" algn="ctr" rtl="0" eaLnBrk="0" fontAlgn="base" hangingPunct="0">
              <a:spcBef>
                <a:spcPct val="0"/>
              </a:spcBef>
              <a:spcAft>
                <a:spcPct val="0"/>
              </a:spcAft>
              <a:defRPr kumimoji="1" sz="3200" b="1" i="1">
                <a:solidFill>
                  <a:srgbClr val="0033CC"/>
                </a:solidFill>
                <a:effectLst>
                  <a:outerShdw blurRad="38100" dist="38100" dir="2700000" algn="tl">
                    <a:srgbClr val="000000"/>
                  </a:outerShdw>
                </a:effectLst>
                <a:latin typeface="Century Gothic" pitchFamily="34" charset="0"/>
                <a:ea typeface="Gulim" pitchFamily="34" charset="-127"/>
              </a:defRPr>
            </a:lvl9pPr>
          </a:lstStyle>
          <a:p>
            <a:pPr>
              <a:defRPr/>
            </a:pPr>
            <a:r>
              <a:rPr lang="zh-CN" altLang="en-US" sz="4000" b="0" i="0" dirty="0">
                <a:latin typeface="Arial" charset="0"/>
                <a:ea typeface="黑体" pitchFamily="2" charset="-122"/>
              </a:rPr>
              <a:t>通过信息连接人、物、务</a:t>
            </a:r>
          </a:p>
        </p:txBody>
      </p:sp>
      <p:pic>
        <p:nvPicPr>
          <p:cNvPr id="792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2199"/>
          <a:stretch>
            <a:fillRect/>
          </a:stretch>
        </p:blipFill>
        <p:spPr bwMode="auto">
          <a:xfrm>
            <a:off x="142844" y="1142984"/>
            <a:ext cx="6353206"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496050" y="995081"/>
            <a:ext cx="2259107" cy="5509200"/>
          </a:xfrm>
          <a:prstGeom prst="rect">
            <a:avLst/>
          </a:prstGeom>
          <a:noFill/>
        </p:spPr>
        <p:txBody>
          <a:bodyPr wrap="square" rtlCol="0">
            <a:spAutoFit/>
          </a:bodyPr>
          <a:lstStyle/>
          <a:p>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智能终端</a:t>
            </a:r>
            <a:endParaRPr lang="en-US"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智能家居</a:t>
            </a:r>
            <a:endParaRPr lang="en-US"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智能楼宇</a:t>
            </a:r>
            <a:endParaRPr lang="en-US"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智能工厂</a:t>
            </a:r>
            <a:endParaRPr lang="en-US"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智能城市</a:t>
            </a:r>
            <a:endParaRPr lang="en-US"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智能电网</a:t>
            </a:r>
            <a:endParaRPr lang="en-US"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互联网</a:t>
            </a:r>
            <a:endParaRPr lang="en-US"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商务网</a:t>
            </a:r>
            <a:endParaRPr lang="en-US"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社会网</a:t>
            </a:r>
            <a:endParaRPr lang="en-US"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物联网</a:t>
            </a:r>
            <a:endParaRPr lang="en-US"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3200" dirty="0">
                <a:solidFill>
                  <a:srgbClr val="FF0000"/>
                </a:solidFill>
                <a:effectLst>
                  <a:outerShdw blurRad="38100" dist="38100" dir="2700000" algn="tl">
                    <a:srgbClr val="000000">
                      <a:alpha val="43137"/>
                    </a:srgbClr>
                  </a:outerShdw>
                </a:effectLst>
                <a:latin typeface="黑体" pitchFamily="49" charset="-122"/>
                <a:ea typeface="黑体" pitchFamily="49" charset="-122"/>
              </a:rPr>
              <a:t>务联网</a:t>
            </a:r>
            <a:endParaRPr lang="en-US" altLang="zh-CN" sz="3200"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662607988"/>
      </p:ext>
    </p:extLst>
  </p:cSld>
  <p:clrMapOvr>
    <a:masterClrMapping/>
  </p:clrMapOvr>
  <p:transition advTm="30888"/>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灯片编号占位符 4"/>
          <p:cNvSpPr>
            <a:spLocks noGrp="1"/>
          </p:cNvSpPr>
          <p:nvPr>
            <p:ph type="sldNum" sz="quarter" idx="11"/>
          </p:nvPr>
        </p:nvSpPr>
        <p:spPr>
          <a:noFill/>
        </p:spPr>
        <p:txBody>
          <a:bodyPr/>
          <a:lstStyle/>
          <a:p>
            <a:fld id="{7BE72A50-6C09-4EF4-8020-64C011E05ABB}" type="slidenum">
              <a:rPr lang="en-US" altLang="zh-CN"/>
              <a:pPr/>
              <a:t>24</a:t>
            </a:fld>
            <a:endParaRPr lang="en-US" altLang="zh-CN"/>
          </a:p>
        </p:txBody>
      </p:sp>
      <p:pic>
        <p:nvPicPr>
          <p:cNvPr id="103429" name="Picture 5"/>
          <p:cNvPicPr>
            <a:picLocks noChangeAspect="1" noChangeArrowheads="1"/>
          </p:cNvPicPr>
          <p:nvPr/>
        </p:nvPicPr>
        <p:blipFill>
          <a:blip r:embed="rId3" cstate="print"/>
          <a:srcRect/>
          <a:stretch>
            <a:fillRect/>
          </a:stretch>
        </p:blipFill>
        <p:spPr bwMode="auto">
          <a:xfrm>
            <a:off x="1547813" y="3030538"/>
            <a:ext cx="6261100" cy="3100387"/>
          </a:xfrm>
          <a:prstGeom prst="rect">
            <a:avLst/>
          </a:prstGeom>
          <a:solidFill>
            <a:srgbClr val="FFFF66"/>
          </a:solidFill>
          <a:ln w="9525">
            <a:solidFill>
              <a:srgbClr val="FF0000"/>
            </a:solidFill>
            <a:miter lim="800000"/>
            <a:headEnd/>
            <a:tailEnd/>
          </a:ln>
        </p:spPr>
      </p:pic>
      <p:sp>
        <p:nvSpPr>
          <p:cNvPr id="15365" name="Rectangle 9"/>
          <p:cNvSpPr>
            <a:spLocks noGrp="1" noChangeArrowheads="1"/>
          </p:cNvSpPr>
          <p:nvPr>
            <p:ph type="title"/>
          </p:nvPr>
        </p:nvSpPr>
        <p:spPr/>
        <p:txBody>
          <a:bodyPr/>
          <a:lstStyle/>
          <a:p>
            <a:pPr eaLnBrk="1" hangingPunct="1"/>
            <a:r>
              <a:rPr lang="zh-CN" altLang="en-US"/>
              <a:t>什么是控制</a:t>
            </a:r>
            <a:r>
              <a:rPr lang="en-US" altLang="zh-CN"/>
              <a:t>?</a:t>
            </a:r>
          </a:p>
        </p:txBody>
      </p:sp>
      <p:sp>
        <p:nvSpPr>
          <p:cNvPr id="103434" name="Rectangle 10"/>
          <p:cNvSpPr>
            <a:spLocks noGrp="1" noChangeArrowheads="1"/>
          </p:cNvSpPr>
          <p:nvPr>
            <p:ph type="body" idx="1"/>
          </p:nvPr>
        </p:nvSpPr>
        <p:spPr>
          <a:xfrm>
            <a:off x="457200" y="1719263"/>
            <a:ext cx="8229600" cy="1306512"/>
          </a:xfrm>
        </p:spPr>
        <p:txBody>
          <a:bodyPr/>
          <a:lstStyle/>
          <a:p>
            <a:pPr eaLnBrk="1" hangingPunct="1">
              <a:lnSpc>
                <a:spcPct val="90000"/>
              </a:lnSpc>
            </a:pPr>
            <a:r>
              <a:rPr lang="zh-CN" altLang="en-US" sz="2100" dirty="0"/>
              <a:t>控制定义为在工程系统中算法和反馈的使用 </a:t>
            </a:r>
          </a:p>
          <a:p>
            <a:pPr lvl="1" eaLnBrk="1" hangingPunct="1"/>
            <a:r>
              <a:rPr lang="en-US" altLang="zh-CN" dirty="0"/>
              <a:t>to be the use of algorithms and feedback in engineered systems.</a:t>
            </a:r>
            <a:endParaRPr lang="zh-CN" altLang="en-US" sz="2000" dirty="0"/>
          </a:p>
        </p:txBody>
      </p:sp>
      <p:sp>
        <p:nvSpPr>
          <p:cNvPr id="103435" name="AutoShape 11"/>
          <p:cNvSpPr>
            <a:spLocks noChangeArrowheads="1"/>
          </p:cNvSpPr>
          <p:nvPr/>
        </p:nvSpPr>
        <p:spPr bwMode="auto">
          <a:xfrm>
            <a:off x="4572000" y="428625"/>
            <a:ext cx="2359025" cy="625475"/>
          </a:xfrm>
          <a:prstGeom prst="cloudCallout">
            <a:avLst>
              <a:gd name="adj1" fmla="val -92215"/>
              <a:gd name="adj2" fmla="val 69399"/>
            </a:avLst>
          </a:prstGeom>
          <a:solidFill>
            <a:schemeClr val="accent1"/>
          </a:solidFill>
          <a:ln w="9525">
            <a:solidFill>
              <a:schemeClr val="tx1"/>
            </a:solidFill>
            <a:round/>
            <a:headEnd/>
            <a:tailEnd/>
          </a:ln>
          <a:effectLst/>
        </p:spPr>
        <p:txBody>
          <a:bodyPr/>
          <a:lstStyle/>
          <a:p>
            <a:pPr algn="ctr">
              <a:defRPr/>
            </a:pPr>
            <a:r>
              <a:rPr lang="zh-CN" altLang="en-US" sz="2000" b="1" dirty="0">
                <a:effectLst>
                  <a:outerShdw blurRad="38100" dist="38100" dir="2700000" algn="tl">
                    <a:srgbClr val="FFFFFF"/>
                  </a:outerShdw>
                </a:effectLst>
              </a:rPr>
              <a:t>什么是控制？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03435"/>
                                        </p:tgtEl>
                                        <p:attrNameLst>
                                          <p:attrName>style.visibility</p:attrName>
                                        </p:attrNameLst>
                                      </p:cBhvr>
                                      <p:to>
                                        <p:strVal val="visible"/>
                                      </p:to>
                                    </p:set>
                                    <p:animEffect transition="in" filter="fade">
                                      <p:cBhvr>
                                        <p:cTn id="7" dur="800" decel="100000"/>
                                        <p:tgtEl>
                                          <p:spTgt spid="103435"/>
                                        </p:tgtEl>
                                      </p:cBhvr>
                                    </p:animEffect>
                                    <p:anim calcmode="lin" valueType="num">
                                      <p:cBhvr>
                                        <p:cTn id="8" dur="800" decel="100000" fill="hold"/>
                                        <p:tgtEl>
                                          <p:spTgt spid="103435"/>
                                        </p:tgtEl>
                                        <p:attrNameLst>
                                          <p:attrName>style.rotation</p:attrName>
                                        </p:attrNameLst>
                                      </p:cBhvr>
                                      <p:tavLst>
                                        <p:tav tm="0">
                                          <p:val>
                                            <p:fltVal val="-90"/>
                                          </p:val>
                                        </p:tav>
                                        <p:tav tm="100000">
                                          <p:val>
                                            <p:fltVal val="0"/>
                                          </p:val>
                                        </p:tav>
                                      </p:tavLst>
                                    </p:anim>
                                    <p:anim calcmode="lin" valueType="num">
                                      <p:cBhvr>
                                        <p:cTn id="9" dur="800" decel="100000" fill="hold"/>
                                        <p:tgtEl>
                                          <p:spTgt spid="103435"/>
                                        </p:tgtEl>
                                        <p:attrNameLst>
                                          <p:attrName>ppt_x</p:attrName>
                                        </p:attrNameLst>
                                      </p:cBhvr>
                                      <p:tavLst>
                                        <p:tav tm="0">
                                          <p:val>
                                            <p:strVal val="#ppt_x+0.4"/>
                                          </p:val>
                                        </p:tav>
                                        <p:tav tm="100000">
                                          <p:val>
                                            <p:strVal val="#ppt_x-0.05"/>
                                          </p:val>
                                        </p:tav>
                                      </p:tavLst>
                                    </p:anim>
                                    <p:anim calcmode="lin" valueType="num">
                                      <p:cBhvr>
                                        <p:cTn id="10" dur="800" decel="100000" fill="hold"/>
                                        <p:tgtEl>
                                          <p:spTgt spid="10343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343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3435"/>
                                        </p:tgtEl>
                                        <p:attrNameLst>
                                          <p:attrName>ppt_y</p:attrName>
                                        </p:attrNameLst>
                                      </p:cBhvr>
                                      <p:tavLst>
                                        <p:tav tm="0">
                                          <p:val>
                                            <p:strVal val="#ppt_y+0.1"/>
                                          </p:val>
                                        </p:tav>
                                        <p:tav tm="100000">
                                          <p:val>
                                            <p:strVal val="#ppt_y"/>
                                          </p:val>
                                        </p:tav>
                                      </p:tavLst>
                                    </p:anim>
                                  </p:childTnLst>
                                  <p:subTnLst>
                                    <p:set>
                                      <p:cBhvr override="childStyle">
                                        <p:cTn dur="1" fill="hold" display="0" masterRel="nextClick" afterEffect="1"/>
                                        <p:tgtEl>
                                          <p:spTgt spid="10343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343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43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nodeType="clickEffect">
                                  <p:stCondLst>
                                    <p:cond delay="0"/>
                                  </p:stCondLst>
                                  <p:childTnLst>
                                    <p:set>
                                      <p:cBhvr>
                                        <p:cTn id="22" dur="1" fill="hold">
                                          <p:stCondLst>
                                            <p:cond delay="0"/>
                                          </p:stCondLst>
                                        </p:cTn>
                                        <p:tgtEl>
                                          <p:spTgt spid="103429"/>
                                        </p:tgtEl>
                                        <p:attrNameLst>
                                          <p:attrName>style.visibility</p:attrName>
                                        </p:attrNameLst>
                                      </p:cBhvr>
                                      <p:to>
                                        <p:strVal val="visible"/>
                                      </p:to>
                                    </p:set>
                                    <p:animEffect transition="in" filter="barn(outHorizontal)">
                                      <p:cBhvr>
                                        <p:cTn id="23" dur="500"/>
                                        <p:tgtEl>
                                          <p:spTgt spid="103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4" grpId="0" build="p"/>
      <p:bldP spid="1034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4"/>
          <p:cNvSpPr>
            <a:spLocks noGrp="1"/>
          </p:cNvSpPr>
          <p:nvPr>
            <p:ph type="sldNum" sz="quarter" idx="11"/>
          </p:nvPr>
        </p:nvSpPr>
        <p:spPr>
          <a:noFill/>
        </p:spPr>
        <p:txBody>
          <a:bodyPr/>
          <a:lstStyle/>
          <a:p>
            <a:fld id="{45DF935E-8FF1-47A9-8F13-696901E1C670}" type="slidenum">
              <a:rPr lang="en-US" altLang="zh-CN"/>
              <a:pPr/>
              <a:t>25</a:t>
            </a:fld>
            <a:endParaRPr lang="en-US" altLang="zh-CN"/>
          </a:p>
        </p:txBody>
      </p:sp>
      <p:sp>
        <p:nvSpPr>
          <p:cNvPr id="24580" name="Rectangle 2"/>
          <p:cNvSpPr>
            <a:spLocks noGrp="1" noChangeArrowheads="1"/>
          </p:cNvSpPr>
          <p:nvPr>
            <p:ph type="title"/>
          </p:nvPr>
        </p:nvSpPr>
        <p:spPr/>
        <p:txBody>
          <a:bodyPr/>
          <a:lstStyle/>
          <a:p>
            <a:pPr eaLnBrk="1" hangingPunct="1"/>
            <a:r>
              <a:rPr lang="zh-CN" altLang="en-US"/>
              <a:t>提  纲</a:t>
            </a:r>
          </a:p>
        </p:txBody>
      </p:sp>
      <p:sp>
        <p:nvSpPr>
          <p:cNvPr id="88067" name="Rectangle 3"/>
          <p:cNvSpPr>
            <a:spLocks noGrp="1" noChangeArrowheads="1"/>
          </p:cNvSpPr>
          <p:nvPr>
            <p:ph type="body" idx="1"/>
          </p:nvPr>
        </p:nvSpPr>
        <p:spPr/>
        <p:txBody>
          <a:bodyPr/>
          <a:lstStyle/>
          <a:p>
            <a:pPr marL="609600" indent="-609600" eaLnBrk="1" hangingPunct="1">
              <a:buFont typeface="Wingdings" pitchFamily="2" charset="2"/>
              <a:buAutoNum type="arabicPeriod"/>
              <a:defRPr/>
            </a:pPr>
            <a:r>
              <a:rPr lang="zh-CN" altLang="en-US"/>
              <a:t>控制理论的发展</a:t>
            </a:r>
          </a:p>
          <a:p>
            <a:pPr marL="609600" indent="-609600" eaLnBrk="1" hangingPunct="1">
              <a:buFont typeface="Wingdings" pitchFamily="2" charset="2"/>
              <a:buAutoNum type="arabicPeriod"/>
              <a:defRPr/>
            </a:pPr>
            <a:r>
              <a:rPr lang="zh-CN" altLang="en-US" sz="3900" b="1">
                <a:solidFill>
                  <a:srgbClr val="FF3300"/>
                </a:solidFill>
                <a:effectLst>
                  <a:outerShdw blurRad="38100" dist="38100" dir="2700000" algn="tl">
                    <a:srgbClr val="000000"/>
                  </a:outerShdw>
                </a:effectLst>
              </a:rPr>
              <a:t>现代控制理论的主要内容</a:t>
            </a:r>
          </a:p>
          <a:p>
            <a:pPr marL="609600" indent="-609600" eaLnBrk="1" hangingPunct="1">
              <a:buFont typeface="Wingdings" pitchFamily="2" charset="2"/>
              <a:buAutoNum type="arabicPeriod"/>
              <a:defRPr/>
            </a:pPr>
            <a:r>
              <a:rPr lang="zh-CN" altLang="en-US"/>
              <a:t>一个最优控制问题的例子</a:t>
            </a:r>
          </a:p>
          <a:p>
            <a:pPr marL="609600" indent="-609600" eaLnBrk="1" hangingPunct="1">
              <a:buFont typeface="Wingdings" pitchFamily="2" charset="2"/>
              <a:buAutoNum type="arabicPeriod"/>
              <a:defRPr/>
            </a:pPr>
            <a:r>
              <a:rPr lang="zh-CN" altLang="en-US"/>
              <a:t>最优控制问题的描述</a:t>
            </a:r>
          </a:p>
          <a:p>
            <a:pPr marL="609600" indent="-609600" eaLnBrk="1" hangingPunct="1">
              <a:buFont typeface="Wingdings" pitchFamily="2" charset="2"/>
              <a:buAutoNum type="arabicPeriod"/>
              <a:defRPr/>
            </a:pPr>
            <a:r>
              <a:rPr lang="zh-CN" altLang="en-US"/>
              <a:t>几点说明</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灯片编号占位符 4"/>
          <p:cNvSpPr>
            <a:spLocks noGrp="1"/>
          </p:cNvSpPr>
          <p:nvPr>
            <p:ph type="sldNum" sz="quarter" idx="11"/>
          </p:nvPr>
        </p:nvSpPr>
        <p:spPr>
          <a:noFill/>
        </p:spPr>
        <p:txBody>
          <a:bodyPr/>
          <a:lstStyle/>
          <a:p>
            <a:fld id="{E22B99F6-7134-4BF7-A77F-8AE8920109AA}" type="slidenum">
              <a:rPr lang="en-US" altLang="zh-CN"/>
              <a:pPr/>
              <a:t>26</a:t>
            </a:fld>
            <a:endParaRPr lang="en-US" altLang="zh-CN"/>
          </a:p>
        </p:txBody>
      </p:sp>
      <p:sp>
        <p:nvSpPr>
          <p:cNvPr id="25604" name="Rectangle 2"/>
          <p:cNvSpPr>
            <a:spLocks noGrp="1" noChangeArrowheads="1"/>
          </p:cNvSpPr>
          <p:nvPr>
            <p:ph type="title"/>
          </p:nvPr>
        </p:nvSpPr>
        <p:spPr/>
        <p:txBody>
          <a:bodyPr/>
          <a:lstStyle/>
          <a:p>
            <a:pPr eaLnBrk="1" hangingPunct="1"/>
            <a:r>
              <a:rPr lang="zh-CN" altLang="en-US"/>
              <a:t>现代控制理论框架</a:t>
            </a:r>
          </a:p>
        </p:txBody>
      </p:sp>
      <p:sp>
        <p:nvSpPr>
          <p:cNvPr id="100356" name="AutoShape 4"/>
          <p:cNvSpPr>
            <a:spLocks noChangeArrowheads="1"/>
          </p:cNvSpPr>
          <p:nvPr/>
        </p:nvSpPr>
        <p:spPr bwMode="auto">
          <a:xfrm>
            <a:off x="3352800" y="5257800"/>
            <a:ext cx="2390775" cy="576263"/>
          </a:xfrm>
          <a:prstGeom prst="roundRect">
            <a:avLst>
              <a:gd name="adj" fmla="val 16667"/>
            </a:avLst>
          </a:prstGeom>
          <a:solidFill>
            <a:srgbClr val="808000"/>
          </a:solidFill>
          <a:ln w="9525">
            <a:solidFill>
              <a:srgbClr val="C0C0C0"/>
            </a:solidFill>
            <a:round/>
            <a:headEnd/>
            <a:tailEnd/>
          </a:ln>
          <a:effectLst/>
        </p:spPr>
        <p:txBody>
          <a:bodyPr wrap="none" anchor="ctr">
            <a:spAutoFit/>
          </a:bodyPr>
          <a:lstStyle/>
          <a:p>
            <a:pPr algn="ctr">
              <a:spcBef>
                <a:spcPct val="50000"/>
              </a:spcBef>
              <a:defRPr/>
            </a:pPr>
            <a:r>
              <a:rPr kumimoji="1" lang="zh-CN" altLang="en-US" sz="2800" b="1">
                <a:effectLst>
                  <a:outerShdw blurRad="38100" dist="38100" dir="2700000" algn="tl">
                    <a:srgbClr val="FFFFFF"/>
                  </a:outerShdw>
                </a:effectLst>
                <a:latin typeface="Times New Roman" pitchFamily="18" charset="0"/>
              </a:rPr>
              <a:t>线性系统理论</a:t>
            </a:r>
          </a:p>
        </p:txBody>
      </p:sp>
      <p:sp>
        <p:nvSpPr>
          <p:cNvPr id="100357" name="AutoShape 5"/>
          <p:cNvSpPr>
            <a:spLocks noChangeArrowheads="1"/>
          </p:cNvSpPr>
          <p:nvPr/>
        </p:nvSpPr>
        <p:spPr bwMode="auto">
          <a:xfrm>
            <a:off x="990600" y="3810000"/>
            <a:ext cx="1673225" cy="576263"/>
          </a:xfrm>
          <a:prstGeom prst="roundRect">
            <a:avLst>
              <a:gd name="adj" fmla="val 16667"/>
            </a:avLst>
          </a:prstGeom>
          <a:solidFill>
            <a:srgbClr val="99CC00"/>
          </a:solidFill>
          <a:ln w="9525">
            <a:solidFill>
              <a:srgbClr val="C0C0C0"/>
            </a:solidFill>
            <a:round/>
            <a:headEnd/>
            <a:tailEnd/>
          </a:ln>
          <a:effectLst/>
        </p:spPr>
        <p:txBody>
          <a:bodyPr wrap="none" anchor="ctr">
            <a:spAutoFit/>
          </a:bodyPr>
          <a:lstStyle/>
          <a:p>
            <a:pPr algn="ctr">
              <a:spcBef>
                <a:spcPct val="50000"/>
              </a:spcBef>
              <a:defRPr/>
            </a:pPr>
            <a:r>
              <a:rPr kumimoji="1" lang="zh-CN" altLang="en-US" sz="2800" b="1">
                <a:effectLst>
                  <a:outerShdw blurRad="38100" dist="38100" dir="2700000" algn="tl">
                    <a:srgbClr val="FFFFFF"/>
                  </a:outerShdw>
                </a:effectLst>
                <a:latin typeface="Times New Roman" pitchFamily="18" charset="0"/>
              </a:rPr>
              <a:t>最优控制</a:t>
            </a:r>
          </a:p>
        </p:txBody>
      </p:sp>
      <p:sp>
        <p:nvSpPr>
          <p:cNvPr id="100358" name="AutoShape 6"/>
          <p:cNvSpPr>
            <a:spLocks noChangeArrowheads="1"/>
          </p:cNvSpPr>
          <p:nvPr/>
        </p:nvSpPr>
        <p:spPr bwMode="auto">
          <a:xfrm>
            <a:off x="3454400" y="3810000"/>
            <a:ext cx="2187575" cy="576263"/>
          </a:xfrm>
          <a:prstGeom prst="roundRect">
            <a:avLst>
              <a:gd name="adj" fmla="val 16667"/>
            </a:avLst>
          </a:prstGeom>
          <a:solidFill>
            <a:srgbClr val="99CC00"/>
          </a:solidFill>
          <a:ln w="9525">
            <a:solidFill>
              <a:srgbClr val="C0C0C0"/>
            </a:solidFill>
            <a:round/>
            <a:headEnd/>
            <a:tailEnd/>
          </a:ln>
          <a:effectLst/>
        </p:spPr>
        <p:txBody>
          <a:bodyPr wrap="none" anchor="ctr">
            <a:spAutoFit/>
          </a:bodyPr>
          <a:lstStyle/>
          <a:p>
            <a:pPr algn="ctr">
              <a:spcBef>
                <a:spcPct val="50000"/>
              </a:spcBef>
              <a:defRPr/>
            </a:pPr>
            <a:r>
              <a:rPr kumimoji="1" lang="en-US" altLang="zh-CN" sz="2800" b="1">
                <a:effectLst>
                  <a:outerShdw blurRad="38100" dist="38100" dir="2700000" algn="tl">
                    <a:srgbClr val="FFFFFF"/>
                  </a:outerShdw>
                </a:effectLst>
                <a:latin typeface="Times New Roman" pitchFamily="18" charset="0"/>
              </a:rPr>
              <a:t>Kalman</a:t>
            </a:r>
            <a:r>
              <a:rPr kumimoji="1" lang="zh-CN" altLang="en-US" sz="2800" b="1">
                <a:effectLst>
                  <a:outerShdw blurRad="38100" dist="38100" dir="2700000" algn="tl">
                    <a:srgbClr val="FFFFFF"/>
                  </a:outerShdw>
                </a:effectLst>
                <a:latin typeface="Times New Roman" pitchFamily="18" charset="0"/>
              </a:rPr>
              <a:t>滤波</a:t>
            </a:r>
          </a:p>
        </p:txBody>
      </p:sp>
      <p:sp>
        <p:nvSpPr>
          <p:cNvPr id="100359" name="AutoShape 7"/>
          <p:cNvSpPr>
            <a:spLocks noChangeArrowheads="1"/>
          </p:cNvSpPr>
          <p:nvPr/>
        </p:nvSpPr>
        <p:spPr bwMode="auto">
          <a:xfrm>
            <a:off x="6248400" y="3810000"/>
            <a:ext cx="1673225" cy="576263"/>
          </a:xfrm>
          <a:prstGeom prst="roundRect">
            <a:avLst>
              <a:gd name="adj" fmla="val 16667"/>
            </a:avLst>
          </a:prstGeom>
          <a:solidFill>
            <a:srgbClr val="99CC00"/>
          </a:solidFill>
          <a:ln w="9525">
            <a:solidFill>
              <a:srgbClr val="C0C0C0"/>
            </a:solidFill>
            <a:round/>
            <a:headEnd/>
            <a:tailEnd/>
          </a:ln>
          <a:effectLst/>
        </p:spPr>
        <p:txBody>
          <a:bodyPr wrap="none" anchor="ctr">
            <a:spAutoFit/>
          </a:bodyPr>
          <a:lstStyle/>
          <a:p>
            <a:pPr algn="ctr">
              <a:spcBef>
                <a:spcPct val="50000"/>
              </a:spcBef>
              <a:defRPr/>
            </a:pPr>
            <a:r>
              <a:rPr kumimoji="1" lang="zh-CN" altLang="en-US" sz="2800" b="1">
                <a:effectLst>
                  <a:outerShdw blurRad="38100" dist="38100" dir="2700000" algn="tl">
                    <a:srgbClr val="FFFFFF"/>
                  </a:outerShdw>
                </a:effectLst>
                <a:latin typeface="Times New Roman" pitchFamily="18" charset="0"/>
              </a:rPr>
              <a:t>系统辨识</a:t>
            </a:r>
          </a:p>
        </p:txBody>
      </p:sp>
      <p:sp>
        <p:nvSpPr>
          <p:cNvPr id="100360" name="AutoShape 8"/>
          <p:cNvSpPr>
            <a:spLocks noChangeArrowheads="1"/>
          </p:cNvSpPr>
          <p:nvPr/>
        </p:nvSpPr>
        <p:spPr bwMode="auto">
          <a:xfrm>
            <a:off x="2209800" y="2286000"/>
            <a:ext cx="1673225" cy="576263"/>
          </a:xfrm>
          <a:prstGeom prst="roundRect">
            <a:avLst>
              <a:gd name="adj" fmla="val 16667"/>
            </a:avLst>
          </a:prstGeom>
          <a:solidFill>
            <a:srgbClr val="339966"/>
          </a:solidFill>
          <a:ln w="9525">
            <a:solidFill>
              <a:srgbClr val="C0C0C0"/>
            </a:solidFill>
            <a:round/>
            <a:headEnd/>
            <a:tailEnd/>
          </a:ln>
          <a:effectLst/>
        </p:spPr>
        <p:txBody>
          <a:bodyPr wrap="none" anchor="ctr">
            <a:spAutoFit/>
          </a:bodyPr>
          <a:lstStyle/>
          <a:p>
            <a:pPr algn="ctr">
              <a:spcBef>
                <a:spcPct val="50000"/>
              </a:spcBef>
              <a:defRPr/>
            </a:pPr>
            <a:r>
              <a:rPr kumimoji="1" lang="zh-CN" altLang="en-US" sz="2800" b="1">
                <a:effectLst>
                  <a:outerShdw blurRad="38100" dist="38100" dir="2700000" algn="tl">
                    <a:srgbClr val="FFFFFF"/>
                  </a:outerShdw>
                </a:effectLst>
                <a:latin typeface="Times New Roman" pitchFamily="18" charset="0"/>
              </a:rPr>
              <a:t>随机控制</a:t>
            </a:r>
          </a:p>
        </p:txBody>
      </p:sp>
      <p:sp>
        <p:nvSpPr>
          <p:cNvPr id="100361" name="AutoShape 9"/>
          <p:cNvSpPr>
            <a:spLocks noChangeArrowheads="1"/>
          </p:cNvSpPr>
          <p:nvPr/>
        </p:nvSpPr>
        <p:spPr bwMode="auto">
          <a:xfrm>
            <a:off x="5105400" y="2286000"/>
            <a:ext cx="2030413" cy="576263"/>
          </a:xfrm>
          <a:prstGeom prst="roundRect">
            <a:avLst>
              <a:gd name="adj" fmla="val 16667"/>
            </a:avLst>
          </a:prstGeom>
          <a:solidFill>
            <a:srgbClr val="339966"/>
          </a:solidFill>
          <a:ln w="9525">
            <a:solidFill>
              <a:srgbClr val="C0C0C0"/>
            </a:solidFill>
            <a:round/>
            <a:headEnd/>
            <a:tailEnd/>
          </a:ln>
          <a:effectLst/>
        </p:spPr>
        <p:txBody>
          <a:bodyPr wrap="none" anchor="ctr">
            <a:spAutoFit/>
          </a:bodyPr>
          <a:lstStyle/>
          <a:p>
            <a:pPr algn="ctr">
              <a:spcBef>
                <a:spcPct val="50000"/>
              </a:spcBef>
              <a:defRPr/>
            </a:pPr>
            <a:r>
              <a:rPr kumimoji="1" lang="zh-CN" altLang="en-US" sz="2800" b="1">
                <a:effectLst>
                  <a:outerShdw blurRad="38100" dist="38100" dir="2700000" algn="tl">
                    <a:srgbClr val="FFFFFF"/>
                  </a:outerShdw>
                </a:effectLst>
                <a:latin typeface="Times New Roman" pitchFamily="18" charset="0"/>
              </a:rPr>
              <a:t>自适应控制</a:t>
            </a:r>
          </a:p>
        </p:txBody>
      </p:sp>
      <p:grpSp>
        <p:nvGrpSpPr>
          <p:cNvPr id="2" name="Group 10"/>
          <p:cNvGrpSpPr>
            <a:grpSpLocks/>
          </p:cNvGrpSpPr>
          <p:nvPr/>
        </p:nvGrpSpPr>
        <p:grpSpPr bwMode="auto">
          <a:xfrm>
            <a:off x="1827213" y="4386263"/>
            <a:ext cx="5257800" cy="871537"/>
            <a:chOff x="1151" y="2763"/>
            <a:chExt cx="3312" cy="549"/>
          </a:xfrm>
        </p:grpSpPr>
        <p:cxnSp>
          <p:nvCxnSpPr>
            <p:cNvPr id="25617" name="AutoShape 11"/>
            <p:cNvCxnSpPr>
              <a:cxnSpLocks noChangeShapeType="1"/>
              <a:stCxn id="100356" idx="0"/>
              <a:endCxn id="100358" idx="2"/>
            </p:cNvCxnSpPr>
            <p:nvPr/>
          </p:nvCxnSpPr>
          <p:spPr bwMode="auto">
            <a:xfrm rot="-5400000">
              <a:off x="2590" y="3038"/>
              <a:ext cx="549" cy="0"/>
            </a:xfrm>
            <a:prstGeom prst="straightConnector1">
              <a:avLst/>
            </a:prstGeom>
            <a:noFill/>
            <a:ln w="38100">
              <a:solidFill>
                <a:srgbClr val="FF3300"/>
              </a:solidFill>
              <a:round/>
              <a:headEnd/>
              <a:tailEnd type="triangle" w="med" len="med"/>
            </a:ln>
          </p:spPr>
        </p:cxnSp>
        <p:cxnSp>
          <p:nvCxnSpPr>
            <p:cNvPr id="25618" name="AutoShape 12"/>
            <p:cNvCxnSpPr>
              <a:cxnSpLocks noChangeShapeType="1"/>
              <a:stCxn id="100356" idx="0"/>
              <a:endCxn id="100357" idx="2"/>
            </p:cNvCxnSpPr>
            <p:nvPr/>
          </p:nvCxnSpPr>
          <p:spPr bwMode="auto">
            <a:xfrm rot="5400000" flipH="1">
              <a:off x="1733" y="2181"/>
              <a:ext cx="549" cy="1714"/>
            </a:xfrm>
            <a:prstGeom prst="bentConnector3">
              <a:avLst>
                <a:gd name="adj1" fmla="val 49907"/>
              </a:avLst>
            </a:prstGeom>
            <a:noFill/>
            <a:ln w="38100">
              <a:solidFill>
                <a:srgbClr val="FF3300"/>
              </a:solidFill>
              <a:miter lim="800000"/>
              <a:headEnd/>
              <a:tailEnd type="triangle" w="med" len="med"/>
            </a:ln>
          </p:spPr>
        </p:cxnSp>
        <p:cxnSp>
          <p:nvCxnSpPr>
            <p:cNvPr id="25619" name="AutoShape 13"/>
            <p:cNvCxnSpPr>
              <a:cxnSpLocks noChangeShapeType="1"/>
              <a:stCxn id="100356" idx="0"/>
              <a:endCxn id="100359" idx="2"/>
            </p:cNvCxnSpPr>
            <p:nvPr/>
          </p:nvCxnSpPr>
          <p:spPr bwMode="auto">
            <a:xfrm rot="-5400000">
              <a:off x="3389" y="2239"/>
              <a:ext cx="549" cy="1598"/>
            </a:xfrm>
            <a:prstGeom prst="bentConnector3">
              <a:avLst>
                <a:gd name="adj1" fmla="val 49907"/>
              </a:avLst>
            </a:prstGeom>
            <a:noFill/>
            <a:ln w="38100">
              <a:solidFill>
                <a:srgbClr val="FF3300"/>
              </a:solidFill>
              <a:miter lim="800000"/>
              <a:headEnd/>
              <a:tailEnd type="triangle" w="med" len="med"/>
            </a:ln>
          </p:spPr>
        </p:cxnSp>
      </p:grpSp>
      <p:grpSp>
        <p:nvGrpSpPr>
          <p:cNvPr id="3" name="Group 14"/>
          <p:cNvGrpSpPr>
            <a:grpSpLocks/>
          </p:cNvGrpSpPr>
          <p:nvPr/>
        </p:nvGrpSpPr>
        <p:grpSpPr bwMode="auto">
          <a:xfrm>
            <a:off x="1827213" y="2862263"/>
            <a:ext cx="5257800" cy="949325"/>
            <a:chOff x="1151" y="1803"/>
            <a:chExt cx="3312" cy="598"/>
          </a:xfrm>
        </p:grpSpPr>
        <p:cxnSp>
          <p:nvCxnSpPr>
            <p:cNvPr id="25613" name="AutoShape 15"/>
            <p:cNvCxnSpPr>
              <a:cxnSpLocks noChangeShapeType="1"/>
              <a:stCxn id="100358" idx="0"/>
              <a:endCxn id="100360" idx="2"/>
            </p:cNvCxnSpPr>
            <p:nvPr/>
          </p:nvCxnSpPr>
          <p:spPr bwMode="auto">
            <a:xfrm rot="5400000" flipH="1">
              <a:off x="2093" y="1629"/>
              <a:ext cx="597" cy="946"/>
            </a:xfrm>
            <a:prstGeom prst="bentConnector3">
              <a:avLst>
                <a:gd name="adj1" fmla="val 49917"/>
              </a:avLst>
            </a:prstGeom>
            <a:noFill/>
            <a:ln w="38100">
              <a:solidFill>
                <a:srgbClr val="FF3300"/>
              </a:solidFill>
              <a:miter lim="800000"/>
              <a:headEnd/>
              <a:tailEnd type="triangle" w="med" len="med"/>
            </a:ln>
          </p:spPr>
        </p:cxnSp>
        <p:cxnSp>
          <p:nvCxnSpPr>
            <p:cNvPr id="25614" name="AutoShape 16"/>
            <p:cNvCxnSpPr>
              <a:cxnSpLocks noChangeShapeType="1"/>
              <a:stCxn id="100358" idx="0"/>
              <a:endCxn id="100361" idx="2"/>
            </p:cNvCxnSpPr>
            <p:nvPr/>
          </p:nvCxnSpPr>
          <p:spPr bwMode="auto">
            <a:xfrm rot="-5400000">
              <a:off x="3062" y="1606"/>
              <a:ext cx="597" cy="991"/>
            </a:xfrm>
            <a:prstGeom prst="bentConnector3">
              <a:avLst>
                <a:gd name="adj1" fmla="val 49917"/>
              </a:avLst>
            </a:prstGeom>
            <a:noFill/>
            <a:ln w="38100">
              <a:solidFill>
                <a:srgbClr val="FF3300"/>
              </a:solidFill>
              <a:miter lim="800000"/>
              <a:headEnd/>
              <a:tailEnd type="triangle" w="med" len="med"/>
            </a:ln>
          </p:spPr>
        </p:cxnSp>
        <p:cxnSp>
          <p:nvCxnSpPr>
            <p:cNvPr id="25615" name="AutoShape 17"/>
            <p:cNvCxnSpPr>
              <a:cxnSpLocks noChangeShapeType="1"/>
              <a:stCxn id="100357" idx="0"/>
              <a:endCxn id="100358" idx="0"/>
            </p:cNvCxnSpPr>
            <p:nvPr/>
          </p:nvCxnSpPr>
          <p:spPr bwMode="auto">
            <a:xfrm rot="5400000" flipV="1">
              <a:off x="2007" y="1544"/>
              <a:ext cx="1" cy="1714"/>
            </a:xfrm>
            <a:prstGeom prst="bentConnector3">
              <a:avLst>
                <a:gd name="adj1" fmla="val -29200009"/>
              </a:avLst>
            </a:prstGeom>
            <a:noFill/>
            <a:ln w="38100">
              <a:solidFill>
                <a:srgbClr val="FF3300"/>
              </a:solidFill>
              <a:miter lim="800000"/>
              <a:headEnd/>
              <a:tailEnd/>
            </a:ln>
          </p:spPr>
        </p:cxnSp>
        <p:cxnSp>
          <p:nvCxnSpPr>
            <p:cNvPr id="25616" name="AutoShape 18"/>
            <p:cNvCxnSpPr>
              <a:cxnSpLocks noChangeShapeType="1"/>
              <a:stCxn id="100359" idx="0"/>
              <a:endCxn id="100358" idx="0"/>
            </p:cNvCxnSpPr>
            <p:nvPr/>
          </p:nvCxnSpPr>
          <p:spPr bwMode="auto">
            <a:xfrm rot="-5400000" flipH="1" flipV="1">
              <a:off x="3663" y="1602"/>
              <a:ext cx="1" cy="1598"/>
            </a:xfrm>
            <a:prstGeom prst="bentConnector3">
              <a:avLst>
                <a:gd name="adj1" fmla="val -29100009"/>
              </a:avLst>
            </a:prstGeom>
            <a:noFill/>
            <a:ln w="38100">
              <a:solidFill>
                <a:srgbClr val="FF3300"/>
              </a:solidFill>
              <a:miter lim="800000"/>
              <a:headEnd/>
              <a:tailEn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wd">
                                    <p:tmPct val="100000"/>
                                  </p:iterate>
                                  <p:childTnLst>
                                    <p:set>
                                      <p:cBhvr>
                                        <p:cTn id="6" dur="1" fill="hold">
                                          <p:stCondLst>
                                            <p:cond delay="0"/>
                                          </p:stCondLst>
                                        </p:cTn>
                                        <p:tgtEl>
                                          <p:spTgt spid="100356"/>
                                        </p:tgtEl>
                                        <p:attrNameLst>
                                          <p:attrName>style.visibility</p:attrName>
                                        </p:attrNameLst>
                                      </p:cBhvr>
                                      <p:to>
                                        <p:strVal val="visible"/>
                                      </p:to>
                                    </p:set>
                                    <p:anim calcmode="lin" valueType="num">
                                      <p:cBhvr additive="base">
                                        <p:cTn id="7" dur="300" fill="hold"/>
                                        <p:tgtEl>
                                          <p:spTgt spid="100356"/>
                                        </p:tgtEl>
                                        <p:attrNameLst>
                                          <p:attrName>ppt_x</p:attrName>
                                        </p:attrNameLst>
                                      </p:cBhvr>
                                      <p:tavLst>
                                        <p:tav tm="0">
                                          <p:val>
                                            <p:strVal val="#ppt_x"/>
                                          </p:val>
                                        </p:tav>
                                        <p:tav tm="100000">
                                          <p:val>
                                            <p:strVal val="#ppt_x"/>
                                          </p:val>
                                        </p:tav>
                                      </p:tavLst>
                                    </p:anim>
                                    <p:anim calcmode="lin" valueType="num">
                                      <p:cBhvr additive="base">
                                        <p:cTn id="8" dur="300" fill="hold"/>
                                        <p:tgtEl>
                                          <p:spTgt spid="10035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ppt_h/2"/>
                                          </p:val>
                                        </p:tav>
                                        <p:tav tm="100000">
                                          <p:val>
                                            <p:strVal val="#ppt_y"/>
                                          </p:val>
                                        </p:tav>
                                      </p:tavLst>
                                    </p:anim>
                                    <p:anim calcmode="lin" valueType="num">
                                      <p:cBhvr>
                                        <p:cTn id="15" dur="500" fill="hold"/>
                                        <p:tgtEl>
                                          <p:spTgt spid="2"/>
                                        </p:tgtEl>
                                        <p:attrNameLst>
                                          <p:attrName>ppt_w</p:attrName>
                                        </p:attrNameLst>
                                      </p:cBhvr>
                                      <p:tavLst>
                                        <p:tav tm="0">
                                          <p:val>
                                            <p:strVal val="#ppt_w"/>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0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003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003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7"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ppt_x</p:attrName>
                                        </p:attrNameLst>
                                      </p:cBhvr>
                                      <p:tavLst>
                                        <p:tav tm="0">
                                          <p:val>
                                            <p:strVal val="#ppt_x"/>
                                          </p:val>
                                        </p:tav>
                                        <p:tav tm="100000">
                                          <p:val>
                                            <p:strVal val="#ppt_x"/>
                                          </p:val>
                                        </p:tav>
                                      </p:tavLst>
                                    </p:anim>
                                    <p:anim calcmode="lin" valueType="num">
                                      <p:cBhvr>
                                        <p:cTn id="34" dur="500" fill="hold"/>
                                        <p:tgtEl>
                                          <p:spTgt spid="3"/>
                                        </p:tgtEl>
                                        <p:attrNameLst>
                                          <p:attrName>ppt_y</p:attrName>
                                        </p:attrNameLst>
                                      </p:cBhvr>
                                      <p:tavLst>
                                        <p:tav tm="0">
                                          <p:val>
                                            <p:strVal val="#ppt_y+#ppt_h/2"/>
                                          </p:val>
                                        </p:tav>
                                        <p:tav tm="100000">
                                          <p:val>
                                            <p:strVal val="#ppt_y"/>
                                          </p:val>
                                        </p:tav>
                                      </p:tavLst>
                                    </p:anim>
                                    <p:anim calcmode="lin" valueType="num">
                                      <p:cBhvr>
                                        <p:cTn id="35" dur="500" fill="hold"/>
                                        <p:tgtEl>
                                          <p:spTgt spid="3"/>
                                        </p:tgtEl>
                                        <p:attrNameLst>
                                          <p:attrName>ppt_w</p:attrName>
                                        </p:attrNameLst>
                                      </p:cBhvr>
                                      <p:tavLst>
                                        <p:tav tm="0">
                                          <p:val>
                                            <p:strVal val="#ppt_w"/>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003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00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animBg="1" autoUpdateAnimBg="0"/>
      <p:bldP spid="100357" grpId="0" animBg="1" autoUpdateAnimBg="0"/>
      <p:bldP spid="100358" grpId="0" animBg="1" autoUpdateAnimBg="0"/>
      <p:bldP spid="100359" grpId="0" animBg="1" autoUpdateAnimBg="0"/>
      <p:bldP spid="100360" grpId="0" animBg="1" autoUpdateAnimBg="0"/>
      <p:bldP spid="100361"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灯片编号占位符 4"/>
          <p:cNvSpPr>
            <a:spLocks noGrp="1"/>
          </p:cNvSpPr>
          <p:nvPr>
            <p:ph type="sldNum" sz="quarter" idx="11"/>
          </p:nvPr>
        </p:nvSpPr>
        <p:spPr>
          <a:noFill/>
        </p:spPr>
        <p:txBody>
          <a:bodyPr/>
          <a:lstStyle/>
          <a:p>
            <a:fld id="{71FCB43F-E8F9-4D36-B3D2-94712101BD39}" type="slidenum">
              <a:rPr lang="en-US" altLang="zh-CN"/>
              <a:pPr/>
              <a:t>27</a:t>
            </a:fld>
            <a:endParaRPr lang="en-US" altLang="zh-CN"/>
          </a:p>
        </p:txBody>
      </p:sp>
      <p:sp>
        <p:nvSpPr>
          <p:cNvPr id="26628" name="Rectangle 2"/>
          <p:cNvSpPr>
            <a:spLocks noGrp="1" noChangeArrowheads="1"/>
          </p:cNvSpPr>
          <p:nvPr>
            <p:ph type="title"/>
          </p:nvPr>
        </p:nvSpPr>
        <p:spPr/>
        <p:txBody>
          <a:bodyPr/>
          <a:lstStyle/>
          <a:p>
            <a:pPr eaLnBrk="1" hangingPunct="1"/>
            <a:r>
              <a:rPr lang="zh-CN" altLang="en-US"/>
              <a:t>现代控制理论框架</a:t>
            </a:r>
            <a:endParaRPr lang="en-US" altLang="zh-CN"/>
          </a:p>
        </p:txBody>
      </p:sp>
      <p:grpSp>
        <p:nvGrpSpPr>
          <p:cNvPr id="26629" name="Group 19"/>
          <p:cNvGrpSpPr>
            <a:grpSpLocks/>
          </p:cNvGrpSpPr>
          <p:nvPr/>
        </p:nvGrpSpPr>
        <p:grpSpPr bwMode="auto">
          <a:xfrm>
            <a:off x="1223963" y="1905000"/>
            <a:ext cx="7118350" cy="3927475"/>
            <a:chOff x="771" y="1200"/>
            <a:chExt cx="4484" cy="2474"/>
          </a:xfrm>
        </p:grpSpPr>
        <p:sp>
          <p:nvSpPr>
            <p:cNvPr id="70660" name="AutoShape 4"/>
            <p:cNvSpPr>
              <a:spLocks noChangeArrowheads="1"/>
            </p:cNvSpPr>
            <p:nvPr/>
          </p:nvSpPr>
          <p:spPr bwMode="auto">
            <a:xfrm>
              <a:off x="1725" y="3312"/>
              <a:ext cx="2290" cy="362"/>
            </a:xfrm>
            <a:prstGeom prst="roundRect">
              <a:avLst>
                <a:gd name="adj" fmla="val 16667"/>
              </a:avLst>
            </a:prstGeom>
            <a:solidFill>
              <a:srgbClr val="808000"/>
            </a:solidFill>
            <a:ln w="9525">
              <a:solidFill>
                <a:srgbClr val="FF3300"/>
              </a:solidFill>
              <a:round/>
              <a:headEnd/>
              <a:tailEnd/>
            </a:ln>
            <a:effectLst/>
          </p:spPr>
          <p:txBody>
            <a:bodyPr wrap="none" anchor="ctr">
              <a:spAutoFit/>
            </a:bodyPr>
            <a:lstStyle/>
            <a:p>
              <a:pPr algn="ctr">
                <a:spcBef>
                  <a:spcPct val="50000"/>
                </a:spcBef>
                <a:defRPr/>
              </a:pPr>
              <a:r>
                <a:rPr kumimoji="1" lang="en-US" altLang="zh-CN" sz="2800" b="1">
                  <a:effectLst>
                    <a:outerShdw blurRad="38100" dist="38100" dir="2700000" algn="tl">
                      <a:srgbClr val="FFFFFF"/>
                    </a:outerShdw>
                  </a:effectLst>
                  <a:latin typeface="Times New Roman" pitchFamily="18" charset="0"/>
                </a:rPr>
                <a:t>Linear System Theory</a:t>
              </a:r>
            </a:p>
          </p:txBody>
        </p:sp>
        <p:sp>
          <p:nvSpPr>
            <p:cNvPr id="70661" name="AutoShape 5"/>
            <p:cNvSpPr>
              <a:spLocks noChangeArrowheads="1"/>
            </p:cNvSpPr>
            <p:nvPr/>
          </p:nvSpPr>
          <p:spPr bwMode="auto">
            <a:xfrm>
              <a:off x="816" y="2304"/>
              <a:ext cx="969" cy="512"/>
            </a:xfrm>
            <a:prstGeom prst="roundRect">
              <a:avLst>
                <a:gd name="adj" fmla="val 16667"/>
              </a:avLst>
            </a:prstGeom>
            <a:solidFill>
              <a:srgbClr val="99CC00"/>
            </a:solidFill>
            <a:ln w="9525">
              <a:solidFill>
                <a:srgbClr val="FF3300"/>
              </a:solidFill>
              <a:round/>
              <a:headEnd/>
              <a:tailEnd/>
            </a:ln>
            <a:effectLst/>
          </p:spPr>
          <p:txBody>
            <a:bodyPr wrap="none" anchor="ctr">
              <a:spAutoFit/>
            </a:bodyPr>
            <a:lstStyle/>
            <a:p>
              <a:pPr algn="ctr">
                <a:lnSpc>
                  <a:spcPct val="75000"/>
                </a:lnSpc>
                <a:defRPr/>
              </a:pPr>
              <a:r>
                <a:rPr kumimoji="1" lang="en-US" altLang="zh-CN" sz="2800" b="1">
                  <a:effectLst>
                    <a:outerShdw blurRad="38100" dist="38100" dir="2700000" algn="tl">
                      <a:srgbClr val="FFFFFF"/>
                    </a:outerShdw>
                  </a:effectLst>
                  <a:latin typeface="Times New Roman" pitchFamily="18" charset="0"/>
                </a:rPr>
                <a:t>Optimal</a:t>
              </a:r>
            </a:p>
            <a:p>
              <a:pPr algn="ctr">
                <a:lnSpc>
                  <a:spcPct val="75000"/>
                </a:lnSpc>
                <a:defRPr/>
              </a:pPr>
              <a:r>
                <a:rPr kumimoji="1" lang="en-US" altLang="zh-CN" sz="2800" b="1">
                  <a:effectLst>
                    <a:outerShdw blurRad="38100" dist="38100" dir="2700000" algn="tl">
                      <a:srgbClr val="FFFFFF"/>
                    </a:outerShdw>
                  </a:effectLst>
                  <a:latin typeface="Times New Roman" pitchFamily="18" charset="0"/>
                </a:rPr>
                <a:t> Control</a:t>
              </a:r>
            </a:p>
          </p:txBody>
        </p:sp>
        <p:sp>
          <p:nvSpPr>
            <p:cNvPr id="70662" name="AutoShape 6"/>
            <p:cNvSpPr>
              <a:spLocks noChangeArrowheads="1"/>
            </p:cNvSpPr>
            <p:nvPr/>
          </p:nvSpPr>
          <p:spPr bwMode="auto">
            <a:xfrm>
              <a:off x="2400" y="2304"/>
              <a:ext cx="938" cy="512"/>
            </a:xfrm>
            <a:prstGeom prst="roundRect">
              <a:avLst>
                <a:gd name="adj" fmla="val 16667"/>
              </a:avLst>
            </a:prstGeom>
            <a:solidFill>
              <a:srgbClr val="99CC00"/>
            </a:solidFill>
            <a:ln w="9525">
              <a:solidFill>
                <a:srgbClr val="FF3300"/>
              </a:solidFill>
              <a:round/>
              <a:headEnd/>
              <a:tailEnd/>
            </a:ln>
            <a:effectLst/>
          </p:spPr>
          <p:txBody>
            <a:bodyPr wrap="none" anchor="ctr">
              <a:spAutoFit/>
            </a:bodyPr>
            <a:lstStyle/>
            <a:p>
              <a:pPr algn="ctr">
                <a:lnSpc>
                  <a:spcPct val="75000"/>
                </a:lnSpc>
                <a:defRPr/>
              </a:pPr>
              <a:r>
                <a:rPr kumimoji="1" lang="en-US" altLang="zh-CN" sz="2800" b="1">
                  <a:effectLst>
                    <a:outerShdw blurRad="38100" dist="38100" dir="2700000" algn="tl">
                      <a:srgbClr val="FFFFFF"/>
                    </a:outerShdw>
                  </a:effectLst>
                  <a:latin typeface="Times New Roman" pitchFamily="18" charset="0"/>
                </a:rPr>
                <a:t>Kalman</a:t>
              </a:r>
            </a:p>
            <a:p>
              <a:pPr algn="ctr">
                <a:lnSpc>
                  <a:spcPct val="75000"/>
                </a:lnSpc>
                <a:defRPr/>
              </a:pPr>
              <a:r>
                <a:rPr kumimoji="1" lang="en-US" altLang="zh-CN" sz="2800" b="1">
                  <a:effectLst>
                    <a:outerShdw blurRad="38100" dist="38100" dir="2700000" algn="tl">
                      <a:srgbClr val="FFFFFF"/>
                    </a:outerShdw>
                  </a:effectLst>
                  <a:latin typeface="Times New Roman" pitchFamily="18" charset="0"/>
                </a:rPr>
                <a:t> Filter</a:t>
              </a:r>
            </a:p>
          </p:txBody>
        </p:sp>
        <p:sp>
          <p:nvSpPr>
            <p:cNvPr id="70663" name="AutoShape 7"/>
            <p:cNvSpPr>
              <a:spLocks noChangeArrowheads="1"/>
            </p:cNvSpPr>
            <p:nvPr/>
          </p:nvSpPr>
          <p:spPr bwMode="auto">
            <a:xfrm>
              <a:off x="3792" y="2304"/>
              <a:ext cx="1463" cy="512"/>
            </a:xfrm>
            <a:prstGeom prst="roundRect">
              <a:avLst>
                <a:gd name="adj" fmla="val 16667"/>
              </a:avLst>
            </a:prstGeom>
            <a:solidFill>
              <a:srgbClr val="99CC00"/>
            </a:solidFill>
            <a:ln w="9525">
              <a:solidFill>
                <a:srgbClr val="FF3300"/>
              </a:solidFill>
              <a:round/>
              <a:headEnd/>
              <a:tailEnd/>
            </a:ln>
            <a:effectLst/>
          </p:spPr>
          <p:txBody>
            <a:bodyPr wrap="none" anchor="ctr">
              <a:spAutoFit/>
            </a:bodyPr>
            <a:lstStyle/>
            <a:p>
              <a:pPr algn="ctr">
                <a:lnSpc>
                  <a:spcPct val="75000"/>
                </a:lnSpc>
                <a:defRPr/>
              </a:pPr>
              <a:r>
                <a:rPr kumimoji="1" lang="en-US" altLang="zh-CN" sz="2800" b="1">
                  <a:effectLst>
                    <a:outerShdw blurRad="38100" dist="38100" dir="2700000" algn="tl">
                      <a:srgbClr val="FFFFFF"/>
                    </a:outerShdw>
                  </a:effectLst>
                  <a:latin typeface="Times New Roman" pitchFamily="18" charset="0"/>
                </a:rPr>
                <a:t>System</a:t>
              </a:r>
            </a:p>
            <a:p>
              <a:pPr algn="ctr">
                <a:lnSpc>
                  <a:spcPct val="75000"/>
                </a:lnSpc>
                <a:defRPr/>
              </a:pPr>
              <a:r>
                <a:rPr kumimoji="1" lang="en-US" altLang="zh-CN" sz="2800" b="1">
                  <a:effectLst>
                    <a:outerShdw blurRad="38100" dist="38100" dir="2700000" algn="tl">
                      <a:srgbClr val="FFFFFF"/>
                    </a:outerShdw>
                  </a:effectLst>
                  <a:latin typeface="Times New Roman" pitchFamily="18" charset="0"/>
                </a:rPr>
                <a:t>Identification</a:t>
              </a:r>
            </a:p>
          </p:txBody>
        </p:sp>
        <p:sp>
          <p:nvSpPr>
            <p:cNvPr id="70664" name="AutoShape 8"/>
            <p:cNvSpPr>
              <a:spLocks noChangeArrowheads="1"/>
            </p:cNvSpPr>
            <p:nvPr/>
          </p:nvSpPr>
          <p:spPr bwMode="auto">
            <a:xfrm>
              <a:off x="771" y="1200"/>
              <a:ext cx="1925" cy="362"/>
            </a:xfrm>
            <a:prstGeom prst="roundRect">
              <a:avLst>
                <a:gd name="adj" fmla="val 16667"/>
              </a:avLst>
            </a:prstGeom>
            <a:solidFill>
              <a:srgbClr val="339966"/>
            </a:solidFill>
            <a:ln w="9525">
              <a:solidFill>
                <a:srgbClr val="FF3300"/>
              </a:solidFill>
              <a:round/>
              <a:headEnd/>
              <a:tailEnd/>
            </a:ln>
            <a:effectLst/>
          </p:spPr>
          <p:txBody>
            <a:bodyPr wrap="none" anchor="ctr">
              <a:spAutoFit/>
            </a:bodyPr>
            <a:lstStyle/>
            <a:p>
              <a:pPr algn="ctr">
                <a:spcBef>
                  <a:spcPct val="50000"/>
                </a:spcBef>
                <a:defRPr/>
              </a:pPr>
              <a:r>
                <a:rPr kumimoji="1" lang="en-US" altLang="zh-CN" sz="2800" b="1">
                  <a:effectLst>
                    <a:outerShdw blurRad="38100" dist="38100" dir="2700000" algn="tl">
                      <a:srgbClr val="FFFFFF"/>
                    </a:outerShdw>
                  </a:effectLst>
                  <a:latin typeface="Times New Roman" pitchFamily="18" charset="0"/>
                </a:rPr>
                <a:t>Stochastic Control</a:t>
              </a:r>
            </a:p>
          </p:txBody>
        </p:sp>
        <p:sp>
          <p:nvSpPr>
            <p:cNvPr id="70665" name="AutoShape 9"/>
            <p:cNvSpPr>
              <a:spLocks noChangeArrowheads="1"/>
            </p:cNvSpPr>
            <p:nvPr/>
          </p:nvSpPr>
          <p:spPr bwMode="auto">
            <a:xfrm>
              <a:off x="3171" y="1200"/>
              <a:ext cx="1826" cy="362"/>
            </a:xfrm>
            <a:prstGeom prst="roundRect">
              <a:avLst>
                <a:gd name="adj" fmla="val 16667"/>
              </a:avLst>
            </a:prstGeom>
            <a:solidFill>
              <a:srgbClr val="339966"/>
            </a:solidFill>
            <a:ln w="9525">
              <a:solidFill>
                <a:srgbClr val="FF3300"/>
              </a:solidFill>
              <a:round/>
              <a:headEnd/>
              <a:tailEnd/>
            </a:ln>
            <a:effectLst/>
          </p:spPr>
          <p:txBody>
            <a:bodyPr wrap="none" anchor="ctr">
              <a:spAutoFit/>
            </a:bodyPr>
            <a:lstStyle/>
            <a:p>
              <a:pPr algn="ctr">
                <a:spcBef>
                  <a:spcPct val="50000"/>
                </a:spcBef>
                <a:defRPr/>
              </a:pPr>
              <a:r>
                <a:rPr kumimoji="1" lang="en-US" altLang="zh-CN" sz="2800" b="1">
                  <a:effectLst>
                    <a:outerShdw blurRad="38100" dist="38100" dir="2700000" algn="tl">
                      <a:srgbClr val="FFFFFF"/>
                    </a:outerShdw>
                  </a:effectLst>
                  <a:latin typeface="Times New Roman" pitchFamily="18" charset="0"/>
                </a:rPr>
                <a:t>Adaptive Control</a:t>
              </a:r>
            </a:p>
          </p:txBody>
        </p:sp>
        <p:cxnSp>
          <p:nvCxnSpPr>
            <p:cNvPr id="26636" name="AutoShape 11"/>
            <p:cNvCxnSpPr>
              <a:cxnSpLocks noChangeShapeType="1"/>
              <a:stCxn id="70660" idx="0"/>
              <a:endCxn id="70662" idx="2"/>
            </p:cNvCxnSpPr>
            <p:nvPr/>
          </p:nvCxnSpPr>
          <p:spPr bwMode="auto">
            <a:xfrm rot="5400000" flipH="1">
              <a:off x="2622" y="3063"/>
              <a:ext cx="496" cy="2"/>
            </a:xfrm>
            <a:prstGeom prst="bentConnector3">
              <a:avLst>
                <a:gd name="adj1" fmla="val 50000"/>
              </a:avLst>
            </a:prstGeom>
            <a:noFill/>
            <a:ln w="28575">
              <a:solidFill>
                <a:srgbClr val="FF3300"/>
              </a:solidFill>
              <a:miter lim="800000"/>
              <a:headEnd/>
              <a:tailEnd type="triangle" w="med" len="med"/>
            </a:ln>
          </p:spPr>
        </p:cxnSp>
        <p:cxnSp>
          <p:nvCxnSpPr>
            <p:cNvPr id="26637" name="AutoShape 12"/>
            <p:cNvCxnSpPr>
              <a:cxnSpLocks noChangeShapeType="1"/>
              <a:stCxn id="70660" idx="0"/>
              <a:endCxn id="70661" idx="2"/>
            </p:cNvCxnSpPr>
            <p:nvPr/>
          </p:nvCxnSpPr>
          <p:spPr bwMode="auto">
            <a:xfrm rot="5400000" flipH="1">
              <a:off x="1838" y="2279"/>
              <a:ext cx="496" cy="1570"/>
            </a:xfrm>
            <a:prstGeom prst="bentConnector3">
              <a:avLst>
                <a:gd name="adj1" fmla="val 50000"/>
              </a:avLst>
            </a:prstGeom>
            <a:noFill/>
            <a:ln w="28575">
              <a:solidFill>
                <a:srgbClr val="FF3300"/>
              </a:solidFill>
              <a:miter lim="800000"/>
              <a:headEnd/>
              <a:tailEnd type="triangle" w="med" len="med"/>
            </a:ln>
          </p:spPr>
        </p:cxnSp>
        <p:cxnSp>
          <p:nvCxnSpPr>
            <p:cNvPr id="26638" name="AutoShape 13"/>
            <p:cNvCxnSpPr>
              <a:cxnSpLocks noChangeShapeType="1"/>
              <a:stCxn id="70660" idx="0"/>
              <a:endCxn id="70663" idx="2"/>
            </p:cNvCxnSpPr>
            <p:nvPr/>
          </p:nvCxnSpPr>
          <p:spPr bwMode="auto">
            <a:xfrm rot="-5400000">
              <a:off x="3450" y="2237"/>
              <a:ext cx="496" cy="1653"/>
            </a:xfrm>
            <a:prstGeom prst="bentConnector3">
              <a:avLst>
                <a:gd name="adj1" fmla="val 50000"/>
              </a:avLst>
            </a:prstGeom>
            <a:noFill/>
            <a:ln w="28575">
              <a:solidFill>
                <a:srgbClr val="FF3300"/>
              </a:solidFill>
              <a:miter lim="800000"/>
              <a:headEnd/>
              <a:tailEnd type="triangle" w="med" len="med"/>
            </a:ln>
          </p:spPr>
        </p:cxnSp>
        <p:cxnSp>
          <p:nvCxnSpPr>
            <p:cNvPr id="26639" name="AutoShape 15"/>
            <p:cNvCxnSpPr>
              <a:cxnSpLocks noChangeShapeType="1"/>
              <a:stCxn id="70662" idx="0"/>
              <a:endCxn id="70664" idx="2"/>
            </p:cNvCxnSpPr>
            <p:nvPr/>
          </p:nvCxnSpPr>
          <p:spPr bwMode="auto">
            <a:xfrm rot="5400000" flipH="1">
              <a:off x="1931" y="1366"/>
              <a:ext cx="741" cy="1135"/>
            </a:xfrm>
            <a:prstGeom prst="bentConnector3">
              <a:avLst>
                <a:gd name="adj1" fmla="val 49931"/>
              </a:avLst>
            </a:prstGeom>
            <a:noFill/>
            <a:ln w="28575">
              <a:solidFill>
                <a:srgbClr val="FF3300"/>
              </a:solidFill>
              <a:miter lim="800000"/>
              <a:headEnd/>
              <a:tailEnd type="triangle" w="med" len="med"/>
            </a:ln>
          </p:spPr>
        </p:cxnSp>
        <p:cxnSp>
          <p:nvCxnSpPr>
            <p:cNvPr id="26640" name="AutoShape 16"/>
            <p:cNvCxnSpPr>
              <a:cxnSpLocks noChangeShapeType="1"/>
              <a:stCxn id="70662" idx="0"/>
              <a:endCxn id="70665" idx="2"/>
            </p:cNvCxnSpPr>
            <p:nvPr/>
          </p:nvCxnSpPr>
          <p:spPr bwMode="auto">
            <a:xfrm rot="-5400000">
              <a:off x="3106" y="1326"/>
              <a:ext cx="741" cy="1216"/>
            </a:xfrm>
            <a:prstGeom prst="bentConnector3">
              <a:avLst>
                <a:gd name="adj1" fmla="val 49931"/>
              </a:avLst>
            </a:prstGeom>
            <a:noFill/>
            <a:ln w="28575">
              <a:solidFill>
                <a:srgbClr val="FF3300"/>
              </a:solidFill>
              <a:miter lim="800000"/>
              <a:headEnd/>
              <a:tailEnd type="triangle" w="med" len="med"/>
            </a:ln>
          </p:spPr>
        </p:cxnSp>
        <p:cxnSp>
          <p:nvCxnSpPr>
            <p:cNvPr id="26641" name="AutoShape 17"/>
            <p:cNvCxnSpPr>
              <a:cxnSpLocks noChangeShapeType="1"/>
              <a:stCxn id="70661" idx="0"/>
              <a:endCxn id="70662" idx="0"/>
            </p:cNvCxnSpPr>
            <p:nvPr/>
          </p:nvCxnSpPr>
          <p:spPr bwMode="auto">
            <a:xfrm rot="5400000" flipV="1">
              <a:off x="2084" y="1521"/>
              <a:ext cx="1" cy="1568"/>
            </a:xfrm>
            <a:prstGeom prst="bentConnector3">
              <a:avLst>
                <a:gd name="adj1" fmla="val -36800014"/>
              </a:avLst>
            </a:prstGeom>
            <a:noFill/>
            <a:ln w="28575">
              <a:solidFill>
                <a:srgbClr val="FF3300"/>
              </a:solidFill>
              <a:miter lim="800000"/>
              <a:headEnd/>
              <a:tailEnd/>
            </a:ln>
          </p:spPr>
        </p:cxnSp>
        <p:cxnSp>
          <p:nvCxnSpPr>
            <p:cNvPr id="26642" name="AutoShape 18"/>
            <p:cNvCxnSpPr>
              <a:cxnSpLocks noChangeShapeType="1"/>
              <a:stCxn id="70663" idx="0"/>
              <a:endCxn id="70662" idx="0"/>
            </p:cNvCxnSpPr>
            <p:nvPr/>
          </p:nvCxnSpPr>
          <p:spPr bwMode="auto">
            <a:xfrm rot="-5400000" flipH="1" flipV="1">
              <a:off x="3696" y="1477"/>
              <a:ext cx="1" cy="1655"/>
            </a:xfrm>
            <a:prstGeom prst="bentConnector3">
              <a:avLst>
                <a:gd name="adj1" fmla="val -36700014"/>
              </a:avLst>
            </a:prstGeom>
            <a:noFill/>
            <a:ln w="28575">
              <a:solidFill>
                <a:srgbClr val="FF3300"/>
              </a:solidFill>
              <a:miter lim="800000"/>
              <a:headEnd/>
              <a:tailEn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灯片编号占位符 4"/>
          <p:cNvSpPr>
            <a:spLocks noGrp="1"/>
          </p:cNvSpPr>
          <p:nvPr>
            <p:ph type="sldNum" sz="quarter" idx="11"/>
          </p:nvPr>
        </p:nvSpPr>
        <p:spPr>
          <a:noFill/>
        </p:spPr>
        <p:txBody>
          <a:bodyPr/>
          <a:lstStyle/>
          <a:p>
            <a:fld id="{A1F5932C-B41A-497E-9B03-E619C40AA202}" type="slidenum">
              <a:rPr lang="en-US" altLang="zh-CN"/>
              <a:pPr/>
              <a:t>28</a:t>
            </a:fld>
            <a:endParaRPr lang="en-US" altLang="zh-CN"/>
          </a:p>
        </p:txBody>
      </p:sp>
      <p:sp>
        <p:nvSpPr>
          <p:cNvPr id="27652" name="Rectangle 2"/>
          <p:cNvSpPr>
            <a:spLocks noGrp="1" noChangeArrowheads="1"/>
          </p:cNvSpPr>
          <p:nvPr>
            <p:ph type="title"/>
          </p:nvPr>
        </p:nvSpPr>
        <p:spPr>
          <a:xfrm>
            <a:off x="323850" y="260350"/>
            <a:ext cx="7772400" cy="1143000"/>
          </a:xfrm>
        </p:spPr>
        <p:txBody>
          <a:bodyPr/>
          <a:lstStyle/>
          <a:p>
            <a:pPr eaLnBrk="1" hangingPunct="1"/>
            <a:r>
              <a:rPr lang="zh-CN" altLang="en-US"/>
              <a:t>实施控制的三种方式</a:t>
            </a:r>
            <a:r>
              <a:rPr lang="en-US" altLang="en-US" sz="2600">
                <a:solidFill>
                  <a:srgbClr val="FFFF00"/>
                </a:solidFill>
              </a:rPr>
              <a:t> </a:t>
            </a:r>
            <a:br>
              <a:rPr lang="en-US" altLang="en-US" sz="2600">
                <a:solidFill>
                  <a:srgbClr val="FFFF00"/>
                </a:solidFill>
              </a:rPr>
            </a:br>
            <a:r>
              <a:rPr lang="en-US" altLang="zh-CN" sz="2600">
                <a:solidFill>
                  <a:srgbClr val="FFFF00"/>
                </a:solidFill>
              </a:rPr>
              <a:t>      </a:t>
            </a:r>
            <a:r>
              <a:rPr lang="en-US" altLang="en-US" sz="2600">
                <a:solidFill>
                  <a:schemeClr val="tx1"/>
                </a:solidFill>
              </a:rPr>
              <a:t>-minimum time path from A to B</a:t>
            </a:r>
            <a:endParaRPr lang="zh-CN" altLang="en-US" sz="2600">
              <a:solidFill>
                <a:schemeClr val="tx1"/>
              </a:solidFill>
            </a:endParaRPr>
          </a:p>
        </p:txBody>
      </p:sp>
      <p:sp>
        <p:nvSpPr>
          <p:cNvPr id="67588" name="Text Box 4"/>
          <p:cNvSpPr txBox="1">
            <a:spLocks noChangeArrowheads="1"/>
          </p:cNvSpPr>
          <p:nvPr/>
        </p:nvSpPr>
        <p:spPr bwMode="auto">
          <a:xfrm>
            <a:off x="304800" y="1600200"/>
            <a:ext cx="8534400" cy="519113"/>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800" dirty="0">
                <a:solidFill>
                  <a:schemeClr val="tx2"/>
                </a:solidFill>
                <a:latin typeface="Times New Roman" pitchFamily="18" charset="0"/>
              </a:rPr>
              <a:t>I. Open Loop Control:</a:t>
            </a:r>
            <a:r>
              <a:rPr lang="en-US" altLang="en-US" sz="2000" dirty="0">
                <a:solidFill>
                  <a:schemeClr val="tx2"/>
                </a:solidFill>
                <a:latin typeface="Times New Roman" pitchFamily="18" charset="0"/>
              </a:rPr>
              <a:t> Dead Reckoning</a:t>
            </a:r>
            <a:r>
              <a:rPr lang="zh-CN" altLang="en-US" sz="2000" dirty="0">
                <a:solidFill>
                  <a:schemeClr val="tx2"/>
                </a:solidFill>
                <a:latin typeface="Times New Roman" pitchFamily="18" charset="0"/>
              </a:rPr>
              <a:t>（惯性导航）</a:t>
            </a:r>
            <a:endParaRPr lang="en-US" altLang="en-US" sz="2000" dirty="0">
              <a:solidFill>
                <a:schemeClr val="tx2"/>
              </a:solidFill>
              <a:latin typeface="Times New Roman" pitchFamily="18" charset="0"/>
            </a:endParaRPr>
          </a:p>
        </p:txBody>
      </p:sp>
      <p:sp>
        <p:nvSpPr>
          <p:cNvPr id="67589" name="Text Box 5"/>
          <p:cNvSpPr txBox="1">
            <a:spLocks noChangeArrowheads="1"/>
          </p:cNvSpPr>
          <p:nvPr/>
        </p:nvSpPr>
        <p:spPr bwMode="auto">
          <a:xfrm>
            <a:off x="228600" y="3124200"/>
            <a:ext cx="8534400" cy="519113"/>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800">
                <a:solidFill>
                  <a:schemeClr val="tx2"/>
                </a:solidFill>
                <a:latin typeface="Times New Roman" pitchFamily="18" charset="0"/>
              </a:rPr>
              <a:t>II. Feedback Control:</a:t>
            </a:r>
            <a:r>
              <a:rPr lang="en-US" altLang="en-US" sz="2000">
                <a:solidFill>
                  <a:schemeClr val="tx2"/>
                </a:solidFill>
                <a:latin typeface="Times New Roman" pitchFamily="18" charset="0"/>
              </a:rPr>
              <a:t> Continuous Dead Reckoning - line of sight policy</a:t>
            </a:r>
          </a:p>
        </p:txBody>
      </p:sp>
      <p:sp>
        <p:nvSpPr>
          <p:cNvPr id="67590" name="Text Box 6"/>
          <p:cNvSpPr txBox="1">
            <a:spLocks noChangeArrowheads="1"/>
          </p:cNvSpPr>
          <p:nvPr/>
        </p:nvSpPr>
        <p:spPr bwMode="auto">
          <a:xfrm>
            <a:off x="250825" y="4652963"/>
            <a:ext cx="8458200" cy="519112"/>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800" dirty="0">
                <a:solidFill>
                  <a:schemeClr val="tx2"/>
                </a:solidFill>
                <a:latin typeface="Times New Roman" pitchFamily="18" charset="0"/>
              </a:rPr>
              <a:t>III. Stochastic Control:</a:t>
            </a:r>
            <a:r>
              <a:rPr lang="en-US" altLang="en-US" sz="2000" dirty="0">
                <a:solidFill>
                  <a:schemeClr val="tx2"/>
                </a:solidFill>
                <a:latin typeface="Times New Roman" pitchFamily="18" charset="0"/>
              </a:rPr>
              <a:t> </a:t>
            </a:r>
            <a:r>
              <a:rPr lang="en-US" altLang="en-US" sz="2000" dirty="0" err="1">
                <a:solidFill>
                  <a:schemeClr val="tx2"/>
                </a:solidFill>
                <a:latin typeface="Times New Roman" pitchFamily="18" charset="0"/>
              </a:rPr>
              <a:t>l.o.s.policy</a:t>
            </a:r>
            <a:r>
              <a:rPr lang="en-US" altLang="en-US" sz="2000" dirty="0">
                <a:solidFill>
                  <a:schemeClr val="tx2"/>
                </a:solidFill>
                <a:latin typeface="Times New Roman" pitchFamily="18" charset="0"/>
              </a:rPr>
              <a:t> with statistical correction</a:t>
            </a:r>
          </a:p>
        </p:txBody>
      </p:sp>
      <p:grpSp>
        <p:nvGrpSpPr>
          <p:cNvPr id="2" name="Group 7"/>
          <p:cNvGrpSpPr>
            <a:grpSpLocks/>
          </p:cNvGrpSpPr>
          <p:nvPr/>
        </p:nvGrpSpPr>
        <p:grpSpPr bwMode="auto">
          <a:xfrm>
            <a:off x="684213" y="1981200"/>
            <a:ext cx="8078787" cy="1136650"/>
            <a:chOff x="144" y="1248"/>
            <a:chExt cx="5328" cy="803"/>
          </a:xfrm>
        </p:grpSpPr>
        <p:sp>
          <p:nvSpPr>
            <p:cNvPr id="27675" name="Line 8"/>
            <p:cNvSpPr>
              <a:spLocks noChangeShapeType="1"/>
            </p:cNvSpPr>
            <p:nvPr/>
          </p:nvSpPr>
          <p:spPr bwMode="auto">
            <a:xfrm>
              <a:off x="336" y="1728"/>
              <a:ext cx="1920" cy="0"/>
            </a:xfrm>
            <a:prstGeom prst="line">
              <a:avLst/>
            </a:prstGeom>
            <a:noFill/>
            <a:ln w="12700">
              <a:solidFill>
                <a:schemeClr val="tx1"/>
              </a:solidFill>
              <a:prstDash val="dash"/>
              <a:round/>
              <a:headEnd type="none" w="sm" len="sm"/>
              <a:tailEnd type="none" w="sm" len="sm"/>
            </a:ln>
          </p:spPr>
          <p:txBody>
            <a:bodyPr wrap="none" anchor="ctr"/>
            <a:lstStyle/>
            <a:p>
              <a:endParaRPr lang="zh-CN" altLang="en-US"/>
            </a:p>
          </p:txBody>
        </p:sp>
        <p:sp>
          <p:nvSpPr>
            <p:cNvPr id="27676" name="Text Box 9"/>
            <p:cNvSpPr txBox="1">
              <a:spLocks noChangeArrowheads="1"/>
            </p:cNvSpPr>
            <p:nvPr/>
          </p:nvSpPr>
          <p:spPr bwMode="auto">
            <a:xfrm>
              <a:off x="144" y="1584"/>
              <a:ext cx="384" cy="323"/>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400">
                  <a:latin typeface="Times New Roman" pitchFamily="18" charset="0"/>
                </a:rPr>
                <a:t>A</a:t>
              </a:r>
            </a:p>
          </p:txBody>
        </p:sp>
        <p:sp>
          <p:nvSpPr>
            <p:cNvPr id="27677" name="Text Box 10"/>
            <p:cNvSpPr txBox="1">
              <a:spLocks noChangeArrowheads="1"/>
            </p:cNvSpPr>
            <p:nvPr/>
          </p:nvSpPr>
          <p:spPr bwMode="auto">
            <a:xfrm>
              <a:off x="2112" y="1584"/>
              <a:ext cx="336" cy="323"/>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400">
                  <a:latin typeface="Times New Roman" pitchFamily="18" charset="0"/>
                </a:rPr>
                <a:t>B</a:t>
              </a:r>
            </a:p>
          </p:txBody>
        </p:sp>
        <p:sp>
          <p:nvSpPr>
            <p:cNvPr id="27678" name="Line 11"/>
            <p:cNvSpPr>
              <a:spLocks noChangeShapeType="1"/>
            </p:cNvSpPr>
            <p:nvPr/>
          </p:nvSpPr>
          <p:spPr bwMode="auto">
            <a:xfrm>
              <a:off x="336" y="1728"/>
              <a:ext cx="576" cy="0"/>
            </a:xfrm>
            <a:prstGeom prst="line">
              <a:avLst/>
            </a:prstGeom>
            <a:noFill/>
            <a:ln w="28575" cap="sq">
              <a:solidFill>
                <a:schemeClr val="tx1"/>
              </a:solidFill>
              <a:round/>
              <a:headEnd type="none" w="sm" len="sm"/>
              <a:tailEnd type="triangle" w="med" len="med"/>
            </a:ln>
          </p:spPr>
          <p:txBody>
            <a:bodyPr wrap="none" anchor="ctr"/>
            <a:lstStyle/>
            <a:p>
              <a:endParaRPr lang="zh-CN" altLang="en-US"/>
            </a:p>
          </p:txBody>
        </p:sp>
        <p:sp>
          <p:nvSpPr>
            <p:cNvPr id="27679" name="Text Box 12"/>
            <p:cNvSpPr txBox="1">
              <a:spLocks noChangeArrowheads="1"/>
            </p:cNvSpPr>
            <p:nvPr/>
          </p:nvSpPr>
          <p:spPr bwMode="auto">
            <a:xfrm>
              <a:off x="816" y="1728"/>
              <a:ext cx="240" cy="323"/>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400">
                  <a:latin typeface="Times New Roman" pitchFamily="18" charset="0"/>
                </a:rPr>
                <a:t>V</a:t>
              </a:r>
            </a:p>
          </p:txBody>
        </p:sp>
        <p:sp>
          <p:nvSpPr>
            <p:cNvPr id="27680" name="Line 13"/>
            <p:cNvSpPr>
              <a:spLocks noChangeShapeType="1"/>
            </p:cNvSpPr>
            <p:nvPr/>
          </p:nvSpPr>
          <p:spPr bwMode="auto">
            <a:xfrm>
              <a:off x="2928" y="1728"/>
              <a:ext cx="1920" cy="0"/>
            </a:xfrm>
            <a:prstGeom prst="line">
              <a:avLst/>
            </a:prstGeom>
            <a:noFill/>
            <a:ln w="12700">
              <a:solidFill>
                <a:schemeClr val="tx1"/>
              </a:solidFill>
              <a:prstDash val="dash"/>
              <a:round/>
              <a:headEnd type="none" w="sm" len="sm"/>
              <a:tailEnd type="none" w="sm" len="sm"/>
            </a:ln>
          </p:spPr>
          <p:txBody>
            <a:bodyPr wrap="none" anchor="ctr"/>
            <a:lstStyle/>
            <a:p>
              <a:endParaRPr lang="zh-CN" altLang="en-US"/>
            </a:p>
          </p:txBody>
        </p:sp>
        <p:sp>
          <p:nvSpPr>
            <p:cNvPr id="27681" name="Text Box 14"/>
            <p:cNvSpPr txBox="1">
              <a:spLocks noChangeArrowheads="1"/>
            </p:cNvSpPr>
            <p:nvPr/>
          </p:nvSpPr>
          <p:spPr bwMode="auto">
            <a:xfrm>
              <a:off x="2688" y="1584"/>
              <a:ext cx="384" cy="323"/>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400">
                  <a:latin typeface="Times New Roman" pitchFamily="18" charset="0"/>
                </a:rPr>
                <a:t>A</a:t>
              </a:r>
            </a:p>
          </p:txBody>
        </p:sp>
        <p:sp>
          <p:nvSpPr>
            <p:cNvPr id="27682" name="Text Box 15"/>
            <p:cNvSpPr txBox="1">
              <a:spLocks noChangeArrowheads="1"/>
            </p:cNvSpPr>
            <p:nvPr/>
          </p:nvSpPr>
          <p:spPr bwMode="auto">
            <a:xfrm>
              <a:off x="4704" y="1584"/>
              <a:ext cx="336" cy="323"/>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400">
                  <a:latin typeface="Times New Roman" pitchFamily="18" charset="0"/>
                </a:rPr>
                <a:t>B</a:t>
              </a:r>
            </a:p>
          </p:txBody>
        </p:sp>
        <p:sp>
          <p:nvSpPr>
            <p:cNvPr id="27683" name="Line 16"/>
            <p:cNvSpPr>
              <a:spLocks noChangeShapeType="1"/>
            </p:cNvSpPr>
            <p:nvPr/>
          </p:nvSpPr>
          <p:spPr bwMode="auto">
            <a:xfrm>
              <a:off x="2880" y="1728"/>
              <a:ext cx="576" cy="0"/>
            </a:xfrm>
            <a:prstGeom prst="line">
              <a:avLst/>
            </a:prstGeom>
            <a:noFill/>
            <a:ln w="28575" cap="sq">
              <a:solidFill>
                <a:schemeClr val="tx1"/>
              </a:solidFill>
              <a:round/>
              <a:headEnd type="none" w="sm" len="sm"/>
              <a:tailEnd type="triangle" w="med" len="med"/>
            </a:ln>
          </p:spPr>
          <p:txBody>
            <a:bodyPr wrap="none" anchor="ctr"/>
            <a:lstStyle/>
            <a:p>
              <a:endParaRPr lang="zh-CN" altLang="en-US"/>
            </a:p>
          </p:txBody>
        </p:sp>
        <p:sp>
          <p:nvSpPr>
            <p:cNvPr id="27684" name="Text Box 17"/>
            <p:cNvSpPr txBox="1">
              <a:spLocks noChangeArrowheads="1"/>
            </p:cNvSpPr>
            <p:nvPr/>
          </p:nvSpPr>
          <p:spPr bwMode="auto">
            <a:xfrm>
              <a:off x="3360" y="1680"/>
              <a:ext cx="240" cy="323"/>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400">
                  <a:latin typeface="Times New Roman" pitchFamily="18" charset="0"/>
                </a:rPr>
                <a:t>V</a:t>
              </a:r>
            </a:p>
          </p:txBody>
        </p:sp>
        <p:grpSp>
          <p:nvGrpSpPr>
            <p:cNvPr id="27685" name="Group 18"/>
            <p:cNvGrpSpPr>
              <a:grpSpLocks/>
            </p:cNvGrpSpPr>
            <p:nvPr/>
          </p:nvGrpSpPr>
          <p:grpSpPr bwMode="auto">
            <a:xfrm>
              <a:off x="4176" y="1488"/>
              <a:ext cx="192" cy="192"/>
              <a:chOff x="4176" y="1488"/>
              <a:chExt cx="192" cy="192"/>
            </a:xfrm>
          </p:grpSpPr>
          <p:sp>
            <p:nvSpPr>
              <p:cNvPr id="27688" name="Line 19"/>
              <p:cNvSpPr>
                <a:spLocks noChangeShapeType="1"/>
              </p:cNvSpPr>
              <p:nvPr/>
            </p:nvSpPr>
            <p:spPr bwMode="auto">
              <a:xfrm>
                <a:off x="4176" y="1488"/>
                <a:ext cx="0" cy="192"/>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sp>
            <p:nvSpPr>
              <p:cNvPr id="27689" name="Line 20"/>
              <p:cNvSpPr>
                <a:spLocks noChangeShapeType="1"/>
              </p:cNvSpPr>
              <p:nvPr/>
            </p:nvSpPr>
            <p:spPr bwMode="auto">
              <a:xfrm>
                <a:off x="4272" y="1488"/>
                <a:ext cx="0" cy="192"/>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sp>
            <p:nvSpPr>
              <p:cNvPr id="27690" name="Line 21"/>
              <p:cNvSpPr>
                <a:spLocks noChangeShapeType="1"/>
              </p:cNvSpPr>
              <p:nvPr/>
            </p:nvSpPr>
            <p:spPr bwMode="auto">
              <a:xfrm>
                <a:off x="4368" y="1488"/>
                <a:ext cx="0" cy="192"/>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grpSp>
        <p:sp>
          <p:nvSpPr>
            <p:cNvPr id="27686" name="Text Box 22"/>
            <p:cNvSpPr txBox="1">
              <a:spLocks noChangeArrowheads="1"/>
            </p:cNvSpPr>
            <p:nvPr/>
          </p:nvSpPr>
          <p:spPr bwMode="auto">
            <a:xfrm>
              <a:off x="4320" y="1248"/>
              <a:ext cx="1152" cy="323"/>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400">
                  <a:latin typeface="Times New Roman" pitchFamily="18" charset="0"/>
                </a:rPr>
                <a:t>crosswind</a:t>
              </a:r>
            </a:p>
          </p:txBody>
        </p:sp>
        <p:sp>
          <p:nvSpPr>
            <p:cNvPr id="27687" name="Freeform 23"/>
            <p:cNvSpPr>
              <a:spLocks/>
            </p:cNvSpPr>
            <p:nvPr/>
          </p:nvSpPr>
          <p:spPr bwMode="auto">
            <a:xfrm>
              <a:off x="3408" y="1728"/>
              <a:ext cx="1344" cy="144"/>
            </a:xfrm>
            <a:custGeom>
              <a:avLst/>
              <a:gdLst>
                <a:gd name="T0" fmla="*/ 0 w 1344"/>
                <a:gd name="T1" fmla="*/ 0 h 144"/>
                <a:gd name="T2" fmla="*/ 1344 w 1344"/>
                <a:gd name="T3" fmla="*/ 144 h 144"/>
                <a:gd name="T4" fmla="*/ 0 60000 65536"/>
                <a:gd name="T5" fmla="*/ 0 60000 65536"/>
                <a:gd name="T6" fmla="*/ 0 w 1344"/>
                <a:gd name="T7" fmla="*/ 0 h 144"/>
                <a:gd name="T8" fmla="*/ 1344 w 1344"/>
                <a:gd name="T9" fmla="*/ 144 h 144"/>
              </a:gdLst>
              <a:ahLst/>
              <a:cxnLst>
                <a:cxn ang="T4">
                  <a:pos x="T0" y="T1"/>
                </a:cxn>
                <a:cxn ang="T5">
                  <a:pos x="T2" y="T3"/>
                </a:cxn>
              </a:cxnLst>
              <a:rect l="T6" t="T7" r="T8" b="T9"/>
              <a:pathLst>
                <a:path w="1344" h="144">
                  <a:moveTo>
                    <a:pt x="0" y="0"/>
                  </a:moveTo>
                  <a:cubicBezTo>
                    <a:pt x="560" y="60"/>
                    <a:pt x="1120" y="120"/>
                    <a:pt x="1344" y="144"/>
                  </a:cubicBezTo>
                </a:path>
              </a:pathLst>
            </a:custGeom>
            <a:noFill/>
            <a:ln w="12700" cap="sq">
              <a:solidFill>
                <a:schemeClr val="tx1"/>
              </a:solidFill>
              <a:round/>
              <a:headEnd type="none" w="sm" len="sm"/>
              <a:tailEnd type="none" w="sm" len="sm"/>
            </a:ln>
          </p:spPr>
          <p:txBody>
            <a:bodyPr wrap="none" anchor="ctr"/>
            <a:lstStyle/>
            <a:p>
              <a:endParaRPr lang="zh-CN" altLang="en-US"/>
            </a:p>
          </p:txBody>
        </p:sp>
      </p:grpSp>
      <p:grpSp>
        <p:nvGrpSpPr>
          <p:cNvPr id="4" name="Group 24"/>
          <p:cNvGrpSpPr>
            <a:grpSpLocks/>
          </p:cNvGrpSpPr>
          <p:nvPr/>
        </p:nvGrpSpPr>
        <p:grpSpPr bwMode="auto">
          <a:xfrm>
            <a:off x="1981200" y="5486400"/>
            <a:ext cx="5181600" cy="685800"/>
            <a:chOff x="1248" y="3312"/>
            <a:chExt cx="3264" cy="432"/>
          </a:xfrm>
        </p:grpSpPr>
        <p:sp>
          <p:nvSpPr>
            <p:cNvPr id="27667" name="Line 25"/>
            <p:cNvSpPr>
              <a:spLocks noChangeShapeType="1"/>
            </p:cNvSpPr>
            <p:nvPr/>
          </p:nvSpPr>
          <p:spPr bwMode="auto">
            <a:xfrm>
              <a:off x="1536" y="3600"/>
              <a:ext cx="2688" cy="0"/>
            </a:xfrm>
            <a:prstGeom prst="line">
              <a:avLst/>
            </a:prstGeom>
            <a:noFill/>
            <a:ln w="12700">
              <a:solidFill>
                <a:schemeClr val="tx1"/>
              </a:solidFill>
              <a:prstDash val="dash"/>
              <a:round/>
              <a:headEnd type="none" w="sm" len="sm"/>
              <a:tailEnd type="none" w="sm" len="sm"/>
            </a:ln>
          </p:spPr>
          <p:txBody>
            <a:bodyPr wrap="none" anchor="ctr"/>
            <a:lstStyle/>
            <a:p>
              <a:endParaRPr lang="zh-CN" altLang="en-US"/>
            </a:p>
          </p:txBody>
        </p:sp>
        <p:sp>
          <p:nvSpPr>
            <p:cNvPr id="27668" name="Text Box 26"/>
            <p:cNvSpPr txBox="1">
              <a:spLocks noChangeArrowheads="1"/>
            </p:cNvSpPr>
            <p:nvPr/>
          </p:nvSpPr>
          <p:spPr bwMode="auto">
            <a:xfrm>
              <a:off x="1248" y="3456"/>
              <a:ext cx="336" cy="28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400">
                  <a:latin typeface="Times New Roman" pitchFamily="18" charset="0"/>
                </a:rPr>
                <a:t>A</a:t>
              </a:r>
            </a:p>
          </p:txBody>
        </p:sp>
        <p:sp>
          <p:nvSpPr>
            <p:cNvPr id="27669" name="Text Box 27"/>
            <p:cNvSpPr txBox="1">
              <a:spLocks noChangeArrowheads="1"/>
            </p:cNvSpPr>
            <p:nvPr/>
          </p:nvSpPr>
          <p:spPr bwMode="auto">
            <a:xfrm>
              <a:off x="4080" y="3456"/>
              <a:ext cx="432" cy="288"/>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400">
                  <a:latin typeface="Times New Roman" pitchFamily="18" charset="0"/>
                </a:rPr>
                <a:t>B</a:t>
              </a:r>
            </a:p>
          </p:txBody>
        </p:sp>
        <p:sp>
          <p:nvSpPr>
            <p:cNvPr id="27670" name="Freeform 28"/>
            <p:cNvSpPr>
              <a:spLocks/>
            </p:cNvSpPr>
            <p:nvPr/>
          </p:nvSpPr>
          <p:spPr bwMode="auto">
            <a:xfrm>
              <a:off x="1536" y="3552"/>
              <a:ext cx="2544" cy="112"/>
            </a:xfrm>
            <a:custGeom>
              <a:avLst/>
              <a:gdLst>
                <a:gd name="T0" fmla="*/ 0 w 2544"/>
                <a:gd name="T1" fmla="*/ 104 h 168"/>
                <a:gd name="T2" fmla="*/ 1056 w 2544"/>
                <a:gd name="T3" fmla="*/ 8 h 168"/>
                <a:gd name="T4" fmla="*/ 2208 w 2544"/>
                <a:gd name="T5" fmla="*/ 152 h 168"/>
                <a:gd name="T6" fmla="*/ 2544 w 2544"/>
                <a:gd name="T7" fmla="*/ 104 h 168"/>
                <a:gd name="T8" fmla="*/ 0 60000 65536"/>
                <a:gd name="T9" fmla="*/ 0 60000 65536"/>
                <a:gd name="T10" fmla="*/ 0 60000 65536"/>
                <a:gd name="T11" fmla="*/ 0 60000 65536"/>
                <a:gd name="T12" fmla="*/ 0 w 2544"/>
                <a:gd name="T13" fmla="*/ 0 h 168"/>
                <a:gd name="T14" fmla="*/ 2544 w 2544"/>
                <a:gd name="T15" fmla="*/ 168 h 168"/>
              </a:gdLst>
              <a:ahLst/>
              <a:cxnLst>
                <a:cxn ang="T8">
                  <a:pos x="T0" y="T1"/>
                </a:cxn>
                <a:cxn ang="T9">
                  <a:pos x="T2" y="T3"/>
                </a:cxn>
                <a:cxn ang="T10">
                  <a:pos x="T4" y="T5"/>
                </a:cxn>
                <a:cxn ang="T11">
                  <a:pos x="T6" y="T7"/>
                </a:cxn>
              </a:cxnLst>
              <a:rect l="T12" t="T13" r="T14" b="T15"/>
              <a:pathLst>
                <a:path w="2544" h="168">
                  <a:moveTo>
                    <a:pt x="0" y="104"/>
                  </a:moveTo>
                  <a:cubicBezTo>
                    <a:pt x="344" y="52"/>
                    <a:pt x="688" y="0"/>
                    <a:pt x="1056" y="8"/>
                  </a:cubicBezTo>
                  <a:cubicBezTo>
                    <a:pt x="1424" y="16"/>
                    <a:pt x="1960" y="136"/>
                    <a:pt x="2208" y="152"/>
                  </a:cubicBezTo>
                  <a:cubicBezTo>
                    <a:pt x="2456" y="168"/>
                    <a:pt x="2488" y="112"/>
                    <a:pt x="2544" y="104"/>
                  </a:cubicBezTo>
                </a:path>
              </a:pathLst>
            </a:custGeom>
            <a:noFill/>
            <a:ln w="12700" cap="sq">
              <a:solidFill>
                <a:schemeClr val="tx1"/>
              </a:solidFill>
              <a:round/>
              <a:headEnd type="none" w="sm" len="sm"/>
              <a:tailEnd type="none" w="sm" len="sm"/>
            </a:ln>
          </p:spPr>
          <p:txBody>
            <a:bodyPr wrap="none" anchor="ctr"/>
            <a:lstStyle/>
            <a:p>
              <a:endParaRPr lang="zh-CN" altLang="en-US"/>
            </a:p>
          </p:txBody>
        </p:sp>
        <p:grpSp>
          <p:nvGrpSpPr>
            <p:cNvPr id="27671" name="Group 29"/>
            <p:cNvGrpSpPr>
              <a:grpSpLocks/>
            </p:cNvGrpSpPr>
            <p:nvPr/>
          </p:nvGrpSpPr>
          <p:grpSpPr bwMode="auto">
            <a:xfrm>
              <a:off x="3456" y="3312"/>
              <a:ext cx="192" cy="192"/>
              <a:chOff x="4176" y="1488"/>
              <a:chExt cx="192" cy="192"/>
            </a:xfrm>
          </p:grpSpPr>
          <p:sp>
            <p:nvSpPr>
              <p:cNvPr id="27672" name="Line 30"/>
              <p:cNvSpPr>
                <a:spLocks noChangeShapeType="1"/>
              </p:cNvSpPr>
              <p:nvPr/>
            </p:nvSpPr>
            <p:spPr bwMode="auto">
              <a:xfrm>
                <a:off x="4176" y="1488"/>
                <a:ext cx="0" cy="192"/>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sp>
            <p:nvSpPr>
              <p:cNvPr id="27673" name="Line 31"/>
              <p:cNvSpPr>
                <a:spLocks noChangeShapeType="1"/>
              </p:cNvSpPr>
              <p:nvPr/>
            </p:nvSpPr>
            <p:spPr bwMode="auto">
              <a:xfrm>
                <a:off x="4272" y="1488"/>
                <a:ext cx="0" cy="192"/>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sp>
            <p:nvSpPr>
              <p:cNvPr id="27674" name="Line 32"/>
              <p:cNvSpPr>
                <a:spLocks noChangeShapeType="1"/>
              </p:cNvSpPr>
              <p:nvPr/>
            </p:nvSpPr>
            <p:spPr bwMode="auto">
              <a:xfrm>
                <a:off x="4368" y="1488"/>
                <a:ext cx="0" cy="192"/>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grpSp>
      </p:grpSp>
      <p:grpSp>
        <p:nvGrpSpPr>
          <p:cNvPr id="6" name="Group 33"/>
          <p:cNvGrpSpPr>
            <a:grpSpLocks/>
          </p:cNvGrpSpPr>
          <p:nvPr/>
        </p:nvGrpSpPr>
        <p:grpSpPr bwMode="auto">
          <a:xfrm>
            <a:off x="2051050" y="4005263"/>
            <a:ext cx="4959350" cy="646112"/>
            <a:chOff x="1152" y="2352"/>
            <a:chExt cx="3264" cy="493"/>
          </a:xfrm>
        </p:grpSpPr>
        <p:sp>
          <p:nvSpPr>
            <p:cNvPr id="27659" name="Line 34"/>
            <p:cNvSpPr>
              <a:spLocks noChangeShapeType="1"/>
            </p:cNvSpPr>
            <p:nvPr/>
          </p:nvSpPr>
          <p:spPr bwMode="auto">
            <a:xfrm>
              <a:off x="1440" y="2640"/>
              <a:ext cx="2688" cy="0"/>
            </a:xfrm>
            <a:prstGeom prst="line">
              <a:avLst/>
            </a:prstGeom>
            <a:noFill/>
            <a:ln w="12700">
              <a:solidFill>
                <a:schemeClr val="tx1"/>
              </a:solidFill>
              <a:prstDash val="dash"/>
              <a:round/>
              <a:headEnd type="none" w="sm" len="sm"/>
              <a:tailEnd type="none" w="sm" len="sm"/>
            </a:ln>
          </p:spPr>
          <p:txBody>
            <a:bodyPr wrap="none" anchor="ctr"/>
            <a:lstStyle/>
            <a:p>
              <a:endParaRPr lang="zh-CN" altLang="en-US"/>
            </a:p>
          </p:txBody>
        </p:sp>
        <p:sp>
          <p:nvSpPr>
            <p:cNvPr id="27660" name="Text Box 35"/>
            <p:cNvSpPr txBox="1">
              <a:spLocks noChangeArrowheads="1"/>
            </p:cNvSpPr>
            <p:nvPr/>
          </p:nvSpPr>
          <p:spPr bwMode="auto">
            <a:xfrm>
              <a:off x="1152" y="2496"/>
              <a:ext cx="336" cy="349"/>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400">
                  <a:latin typeface="Times New Roman" pitchFamily="18" charset="0"/>
                </a:rPr>
                <a:t>A</a:t>
              </a:r>
            </a:p>
          </p:txBody>
        </p:sp>
        <p:sp>
          <p:nvSpPr>
            <p:cNvPr id="27661" name="Text Box 36"/>
            <p:cNvSpPr txBox="1">
              <a:spLocks noChangeArrowheads="1"/>
            </p:cNvSpPr>
            <p:nvPr/>
          </p:nvSpPr>
          <p:spPr bwMode="auto">
            <a:xfrm>
              <a:off x="3984" y="2496"/>
              <a:ext cx="432" cy="349"/>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en-US" altLang="en-US" sz="2400">
                  <a:latin typeface="Times New Roman" pitchFamily="18" charset="0"/>
                </a:rPr>
                <a:t>B</a:t>
              </a:r>
            </a:p>
          </p:txBody>
        </p:sp>
        <p:sp>
          <p:nvSpPr>
            <p:cNvPr id="27662" name="Freeform 37"/>
            <p:cNvSpPr>
              <a:spLocks/>
            </p:cNvSpPr>
            <p:nvPr/>
          </p:nvSpPr>
          <p:spPr bwMode="auto">
            <a:xfrm>
              <a:off x="1440" y="2536"/>
              <a:ext cx="2544" cy="248"/>
            </a:xfrm>
            <a:custGeom>
              <a:avLst/>
              <a:gdLst>
                <a:gd name="T0" fmla="*/ 0 w 2544"/>
                <a:gd name="T1" fmla="*/ 104 h 248"/>
                <a:gd name="T2" fmla="*/ 336 w 2544"/>
                <a:gd name="T3" fmla="*/ 56 h 248"/>
                <a:gd name="T4" fmla="*/ 720 w 2544"/>
                <a:gd name="T5" fmla="*/ 152 h 248"/>
                <a:gd name="T6" fmla="*/ 1200 w 2544"/>
                <a:gd name="T7" fmla="*/ 200 h 248"/>
                <a:gd name="T8" fmla="*/ 1488 w 2544"/>
                <a:gd name="T9" fmla="*/ 8 h 248"/>
                <a:gd name="T10" fmla="*/ 2016 w 2544"/>
                <a:gd name="T11" fmla="*/ 152 h 248"/>
                <a:gd name="T12" fmla="*/ 2112 w 2544"/>
                <a:gd name="T13" fmla="*/ 152 h 248"/>
                <a:gd name="T14" fmla="*/ 2448 w 2544"/>
                <a:gd name="T15" fmla="*/ 248 h 248"/>
                <a:gd name="T16" fmla="*/ 2544 w 2544"/>
                <a:gd name="T17" fmla="*/ 152 h 2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4"/>
                <a:gd name="T28" fmla="*/ 0 h 248"/>
                <a:gd name="T29" fmla="*/ 2544 w 2544"/>
                <a:gd name="T30" fmla="*/ 248 h 2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4" h="248">
                  <a:moveTo>
                    <a:pt x="0" y="104"/>
                  </a:moveTo>
                  <a:cubicBezTo>
                    <a:pt x="108" y="76"/>
                    <a:pt x="216" y="48"/>
                    <a:pt x="336" y="56"/>
                  </a:cubicBezTo>
                  <a:cubicBezTo>
                    <a:pt x="456" y="64"/>
                    <a:pt x="576" y="128"/>
                    <a:pt x="720" y="152"/>
                  </a:cubicBezTo>
                  <a:cubicBezTo>
                    <a:pt x="864" y="176"/>
                    <a:pt x="1072" y="224"/>
                    <a:pt x="1200" y="200"/>
                  </a:cubicBezTo>
                  <a:cubicBezTo>
                    <a:pt x="1328" y="176"/>
                    <a:pt x="1352" y="16"/>
                    <a:pt x="1488" y="8"/>
                  </a:cubicBezTo>
                  <a:cubicBezTo>
                    <a:pt x="1624" y="0"/>
                    <a:pt x="1912" y="128"/>
                    <a:pt x="2016" y="152"/>
                  </a:cubicBezTo>
                  <a:cubicBezTo>
                    <a:pt x="2120" y="176"/>
                    <a:pt x="2040" y="136"/>
                    <a:pt x="2112" y="152"/>
                  </a:cubicBezTo>
                  <a:cubicBezTo>
                    <a:pt x="2184" y="168"/>
                    <a:pt x="2376" y="248"/>
                    <a:pt x="2448" y="248"/>
                  </a:cubicBezTo>
                  <a:cubicBezTo>
                    <a:pt x="2520" y="248"/>
                    <a:pt x="2528" y="168"/>
                    <a:pt x="2544" y="152"/>
                  </a:cubicBezTo>
                </a:path>
              </a:pathLst>
            </a:custGeom>
            <a:noFill/>
            <a:ln w="12700" cap="sq">
              <a:solidFill>
                <a:schemeClr val="tx1"/>
              </a:solidFill>
              <a:round/>
              <a:headEnd type="none" w="sm" len="sm"/>
              <a:tailEnd type="none" w="sm" len="sm"/>
            </a:ln>
          </p:spPr>
          <p:txBody>
            <a:bodyPr wrap="none" anchor="ctr"/>
            <a:lstStyle/>
            <a:p>
              <a:endParaRPr lang="zh-CN" altLang="en-US"/>
            </a:p>
          </p:txBody>
        </p:sp>
        <p:grpSp>
          <p:nvGrpSpPr>
            <p:cNvPr id="27663" name="Group 38"/>
            <p:cNvGrpSpPr>
              <a:grpSpLocks/>
            </p:cNvGrpSpPr>
            <p:nvPr/>
          </p:nvGrpSpPr>
          <p:grpSpPr bwMode="auto">
            <a:xfrm>
              <a:off x="3360" y="2352"/>
              <a:ext cx="192" cy="192"/>
              <a:chOff x="4176" y="1488"/>
              <a:chExt cx="192" cy="192"/>
            </a:xfrm>
          </p:grpSpPr>
          <p:sp>
            <p:nvSpPr>
              <p:cNvPr id="27664" name="Line 39"/>
              <p:cNvSpPr>
                <a:spLocks noChangeShapeType="1"/>
              </p:cNvSpPr>
              <p:nvPr/>
            </p:nvSpPr>
            <p:spPr bwMode="auto">
              <a:xfrm>
                <a:off x="4176" y="1488"/>
                <a:ext cx="0" cy="192"/>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sp>
            <p:nvSpPr>
              <p:cNvPr id="27665" name="Line 40"/>
              <p:cNvSpPr>
                <a:spLocks noChangeShapeType="1"/>
              </p:cNvSpPr>
              <p:nvPr/>
            </p:nvSpPr>
            <p:spPr bwMode="auto">
              <a:xfrm>
                <a:off x="4272" y="1488"/>
                <a:ext cx="0" cy="192"/>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sp>
            <p:nvSpPr>
              <p:cNvPr id="27666" name="Line 41"/>
              <p:cNvSpPr>
                <a:spLocks noChangeShapeType="1"/>
              </p:cNvSpPr>
              <p:nvPr/>
            </p:nvSpPr>
            <p:spPr bwMode="auto">
              <a:xfrm>
                <a:off x="4368" y="1488"/>
                <a:ext cx="0" cy="192"/>
              </a:xfrm>
              <a:prstGeom prst="line">
                <a:avLst/>
              </a:prstGeom>
              <a:noFill/>
              <a:ln w="12700" cap="sq">
                <a:solidFill>
                  <a:schemeClr val="tx1"/>
                </a:solidFill>
                <a:round/>
                <a:headEnd type="none" w="sm" len="sm"/>
                <a:tailEnd type="triangle" w="med" len="med"/>
              </a:ln>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 calcmode="lin" valueType="num">
                                      <p:cBhvr additive="base">
                                        <p:cTn id="7" dur="500" fill="hold"/>
                                        <p:tgtEl>
                                          <p:spTgt spid="67588"/>
                                        </p:tgtEl>
                                        <p:attrNameLst>
                                          <p:attrName>ppt_x</p:attrName>
                                        </p:attrNameLst>
                                      </p:cBhvr>
                                      <p:tavLst>
                                        <p:tav tm="0">
                                          <p:val>
                                            <p:strVal val="0-#ppt_w/2"/>
                                          </p:val>
                                        </p:tav>
                                        <p:tav tm="100000">
                                          <p:val>
                                            <p:strVal val="#ppt_x"/>
                                          </p:val>
                                        </p:tav>
                                      </p:tavLst>
                                    </p:anim>
                                    <p:anim calcmode="lin" valueType="num">
                                      <p:cBhvr additive="base">
                                        <p:cTn id="8" dur="500" fill="hold"/>
                                        <p:tgtEl>
                                          <p:spTgt spid="675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7589"/>
                                        </p:tgtEl>
                                        <p:attrNameLst>
                                          <p:attrName>style.visibility</p:attrName>
                                        </p:attrNameLst>
                                      </p:cBhvr>
                                      <p:to>
                                        <p:strVal val="visible"/>
                                      </p:to>
                                    </p:set>
                                    <p:anim calcmode="lin" valueType="num">
                                      <p:cBhvr additive="base">
                                        <p:cTn id="19" dur="500" fill="hold"/>
                                        <p:tgtEl>
                                          <p:spTgt spid="67589"/>
                                        </p:tgtEl>
                                        <p:attrNameLst>
                                          <p:attrName>ppt_x</p:attrName>
                                        </p:attrNameLst>
                                      </p:cBhvr>
                                      <p:tavLst>
                                        <p:tav tm="0">
                                          <p:val>
                                            <p:strVal val="0-#ppt_w/2"/>
                                          </p:val>
                                        </p:tav>
                                        <p:tav tm="100000">
                                          <p:val>
                                            <p:strVal val="#ppt_x"/>
                                          </p:val>
                                        </p:tav>
                                      </p:tavLst>
                                    </p:anim>
                                    <p:anim calcmode="lin" valueType="num">
                                      <p:cBhvr additive="base">
                                        <p:cTn id="20" dur="500" fill="hold"/>
                                        <p:tgtEl>
                                          <p:spTgt spid="6758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7590"/>
                                        </p:tgtEl>
                                        <p:attrNameLst>
                                          <p:attrName>style.visibility</p:attrName>
                                        </p:attrNameLst>
                                      </p:cBhvr>
                                      <p:to>
                                        <p:strVal val="visible"/>
                                      </p:to>
                                    </p:set>
                                    <p:anim calcmode="lin" valueType="num">
                                      <p:cBhvr additive="base">
                                        <p:cTn id="31" dur="500" fill="hold"/>
                                        <p:tgtEl>
                                          <p:spTgt spid="67590"/>
                                        </p:tgtEl>
                                        <p:attrNameLst>
                                          <p:attrName>ppt_x</p:attrName>
                                        </p:attrNameLst>
                                      </p:cBhvr>
                                      <p:tavLst>
                                        <p:tav tm="0">
                                          <p:val>
                                            <p:strVal val="0-#ppt_w/2"/>
                                          </p:val>
                                        </p:tav>
                                        <p:tav tm="100000">
                                          <p:val>
                                            <p:strVal val="#ppt_x"/>
                                          </p:val>
                                        </p:tav>
                                      </p:tavLst>
                                    </p:anim>
                                    <p:anim calcmode="lin" valueType="num">
                                      <p:cBhvr additive="base">
                                        <p:cTn id="32" dur="500" fill="hold"/>
                                        <p:tgtEl>
                                          <p:spTgt spid="6759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0-#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utoUpdateAnimBg="0"/>
      <p:bldP spid="67589" grpId="0" autoUpdateAnimBg="0"/>
      <p:bldP spid="6759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4"/>
          <p:cNvSpPr>
            <a:spLocks noGrp="1"/>
          </p:cNvSpPr>
          <p:nvPr>
            <p:ph type="sldNum" sz="quarter" idx="11"/>
          </p:nvPr>
        </p:nvSpPr>
        <p:spPr>
          <a:noFill/>
        </p:spPr>
        <p:txBody>
          <a:bodyPr/>
          <a:lstStyle/>
          <a:p>
            <a:fld id="{13385017-67D8-4A4B-8099-C3AA5C0728CB}" type="slidenum">
              <a:rPr lang="en-US" altLang="zh-CN"/>
              <a:pPr/>
              <a:t>29</a:t>
            </a:fld>
            <a:endParaRPr lang="en-US" altLang="zh-CN"/>
          </a:p>
        </p:txBody>
      </p:sp>
      <p:sp>
        <p:nvSpPr>
          <p:cNvPr id="28676" name="Rectangle 2"/>
          <p:cNvSpPr>
            <a:spLocks noGrp="1" noChangeArrowheads="1"/>
          </p:cNvSpPr>
          <p:nvPr>
            <p:ph type="title"/>
          </p:nvPr>
        </p:nvSpPr>
        <p:spPr/>
        <p:txBody>
          <a:bodyPr/>
          <a:lstStyle/>
          <a:p>
            <a:pPr eaLnBrk="1" hangingPunct="1"/>
            <a:r>
              <a:rPr lang="zh-CN" altLang="en-US"/>
              <a:t>提  纲</a:t>
            </a:r>
          </a:p>
        </p:txBody>
      </p:sp>
      <p:sp>
        <p:nvSpPr>
          <p:cNvPr id="78851" name="Rectangle 3"/>
          <p:cNvSpPr>
            <a:spLocks noGrp="1" noChangeArrowheads="1"/>
          </p:cNvSpPr>
          <p:nvPr>
            <p:ph type="body" idx="1"/>
          </p:nvPr>
        </p:nvSpPr>
        <p:spPr/>
        <p:txBody>
          <a:bodyPr/>
          <a:lstStyle/>
          <a:p>
            <a:pPr marL="609600" indent="-609600" eaLnBrk="1" hangingPunct="1">
              <a:buFont typeface="Wingdings" pitchFamily="2" charset="2"/>
              <a:buAutoNum type="arabicPeriod"/>
              <a:defRPr/>
            </a:pPr>
            <a:r>
              <a:rPr lang="zh-CN" altLang="en-US"/>
              <a:t>控制理论的发展</a:t>
            </a:r>
          </a:p>
          <a:p>
            <a:pPr marL="609600" indent="-609600" eaLnBrk="1" hangingPunct="1">
              <a:buFont typeface="Wingdings" pitchFamily="2" charset="2"/>
              <a:buAutoNum type="arabicPeriod"/>
              <a:defRPr/>
            </a:pPr>
            <a:r>
              <a:rPr lang="zh-CN" altLang="en-US"/>
              <a:t>现代控制理论的主要内容</a:t>
            </a:r>
          </a:p>
          <a:p>
            <a:pPr marL="609600" indent="-609600" eaLnBrk="1" hangingPunct="1">
              <a:buFont typeface="Wingdings" pitchFamily="2" charset="2"/>
              <a:buAutoNum type="arabicPeriod"/>
              <a:defRPr/>
            </a:pPr>
            <a:r>
              <a:rPr lang="zh-CN" altLang="en-US" sz="3900" b="1">
                <a:solidFill>
                  <a:srgbClr val="FF3300"/>
                </a:solidFill>
                <a:effectLst>
                  <a:outerShdw blurRad="38100" dist="38100" dir="2700000" algn="tl">
                    <a:srgbClr val="000000"/>
                  </a:outerShdw>
                </a:effectLst>
              </a:rPr>
              <a:t>一个最优控制问题的例子</a:t>
            </a:r>
          </a:p>
          <a:p>
            <a:pPr marL="609600" indent="-609600" eaLnBrk="1" hangingPunct="1">
              <a:buFont typeface="Wingdings" pitchFamily="2" charset="2"/>
              <a:buAutoNum type="arabicPeriod"/>
              <a:defRPr/>
            </a:pPr>
            <a:r>
              <a:rPr lang="zh-CN" altLang="en-US"/>
              <a:t>最优控制问题的描述</a:t>
            </a:r>
          </a:p>
          <a:p>
            <a:pPr marL="609600" indent="-609600" eaLnBrk="1" hangingPunct="1">
              <a:buFont typeface="Wingdings" pitchFamily="2" charset="2"/>
              <a:buAutoNum type="arabicPeriod"/>
              <a:defRPr/>
            </a:pPr>
            <a:r>
              <a:rPr lang="zh-CN" altLang="en-US"/>
              <a:t>几点说明</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灯片编号占位符 4"/>
          <p:cNvSpPr>
            <a:spLocks noGrp="1"/>
          </p:cNvSpPr>
          <p:nvPr>
            <p:ph type="sldNum" sz="quarter" idx="11"/>
          </p:nvPr>
        </p:nvSpPr>
        <p:spPr>
          <a:noFill/>
        </p:spPr>
        <p:txBody>
          <a:bodyPr/>
          <a:lstStyle/>
          <a:p>
            <a:fld id="{BDC84418-C549-4C9E-BCCA-C4EA74BA7E53}" type="slidenum">
              <a:rPr lang="en-US" altLang="zh-CN"/>
              <a:pPr/>
              <a:t>3</a:t>
            </a:fld>
            <a:endParaRPr lang="en-US" altLang="zh-CN"/>
          </a:p>
        </p:txBody>
      </p:sp>
      <p:sp>
        <p:nvSpPr>
          <p:cNvPr id="2053" name="Rectangle 4"/>
          <p:cNvSpPr>
            <a:spLocks noGrp="1" noChangeArrowheads="1"/>
          </p:cNvSpPr>
          <p:nvPr>
            <p:ph type="title"/>
          </p:nvPr>
        </p:nvSpPr>
        <p:spPr/>
        <p:txBody>
          <a:bodyPr/>
          <a:lstStyle/>
          <a:p>
            <a:pPr eaLnBrk="1" hangingPunct="1"/>
            <a:r>
              <a:rPr lang="zh-CN" altLang="en-US" sz="3500" dirty="0"/>
              <a:t>自动控制（自动化）是一门交叉学科</a:t>
            </a:r>
          </a:p>
        </p:txBody>
      </p:sp>
      <p:graphicFrame>
        <p:nvGraphicFramePr>
          <p:cNvPr id="155654" name="Object 6"/>
          <p:cNvGraphicFramePr>
            <a:graphicFrameLocks noGrp="1" noChangeAspect="1"/>
          </p:cNvGraphicFramePr>
          <p:nvPr>
            <p:ph idx="1"/>
          </p:nvPr>
        </p:nvGraphicFramePr>
        <p:xfrm>
          <a:off x="1476375" y="1484313"/>
          <a:ext cx="6192838" cy="4789487"/>
        </p:xfrm>
        <a:graphic>
          <a:graphicData uri="http://schemas.openxmlformats.org/presentationml/2006/ole">
            <mc:AlternateContent xmlns:mc="http://schemas.openxmlformats.org/markup-compatibility/2006">
              <mc:Choice xmlns:v="urn:schemas-microsoft-com:vml" Requires="v">
                <p:oleObj name="VISIO" r:id="rId3" imgW="4320540" imgH="4503420" progId="">
                  <p:embed/>
                </p:oleObj>
              </mc:Choice>
              <mc:Fallback>
                <p:oleObj name="VISIO" r:id="rId3" imgW="4320540" imgH="4503420" progId="">
                  <p:embed/>
                  <p:pic>
                    <p:nvPicPr>
                      <p:cNvPr id="0" name="Picture 1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484313"/>
                        <a:ext cx="6192838" cy="47894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5654"/>
                                        </p:tgtEl>
                                        <p:attrNameLst>
                                          <p:attrName>style.visibility</p:attrName>
                                        </p:attrNameLst>
                                      </p:cBhvr>
                                      <p:to>
                                        <p:strVal val="visible"/>
                                      </p:to>
                                    </p:set>
                                    <p:animEffect transition="in" filter="blinds(horizontal)">
                                      <p:cBhvr>
                                        <p:cTn id="7" dur="500"/>
                                        <p:tgtEl>
                                          <p:spTgt spid="155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7" name="灯片编号占位符 4"/>
          <p:cNvSpPr>
            <a:spLocks noGrp="1"/>
          </p:cNvSpPr>
          <p:nvPr>
            <p:ph type="sldNum" sz="quarter" idx="11"/>
          </p:nvPr>
        </p:nvSpPr>
        <p:spPr>
          <a:noFill/>
        </p:spPr>
        <p:txBody>
          <a:bodyPr/>
          <a:lstStyle/>
          <a:p>
            <a:fld id="{C83AB870-2AE9-43A0-A862-FB25918585BD}" type="slidenum">
              <a:rPr lang="en-US" altLang="zh-CN"/>
              <a:pPr/>
              <a:t>30</a:t>
            </a:fld>
            <a:endParaRPr lang="en-US" altLang="zh-CN"/>
          </a:p>
        </p:txBody>
      </p:sp>
      <p:sp>
        <p:nvSpPr>
          <p:cNvPr id="8198" name="Rectangle 2"/>
          <p:cNvSpPr>
            <a:spLocks noGrp="1" noChangeArrowheads="1"/>
          </p:cNvSpPr>
          <p:nvPr>
            <p:ph type="title"/>
          </p:nvPr>
        </p:nvSpPr>
        <p:spPr/>
        <p:txBody>
          <a:bodyPr/>
          <a:lstStyle/>
          <a:p>
            <a:pPr eaLnBrk="1" hangingPunct="1"/>
            <a:r>
              <a:rPr lang="zh-CN" altLang="en-US"/>
              <a:t>一个最优控制问题的例子</a:t>
            </a:r>
            <a:br>
              <a:rPr lang="zh-CN" altLang="en-US"/>
            </a:br>
            <a:r>
              <a:rPr lang="zh-CN" altLang="en-US" sz="2000"/>
              <a:t> 飞船的月球软着陆问题（解书 </a:t>
            </a:r>
            <a:r>
              <a:rPr lang="en-US" altLang="zh-CN" sz="2000"/>
              <a:t>p1）</a:t>
            </a:r>
          </a:p>
        </p:txBody>
      </p:sp>
      <p:sp>
        <p:nvSpPr>
          <p:cNvPr id="66563" name="Rectangle 3"/>
          <p:cNvSpPr>
            <a:spLocks noGrp="1" noChangeArrowheads="1"/>
          </p:cNvSpPr>
          <p:nvPr>
            <p:ph type="body" idx="1"/>
          </p:nvPr>
        </p:nvSpPr>
        <p:spPr>
          <a:xfrm>
            <a:off x="4191000" y="4495800"/>
            <a:ext cx="4343400" cy="1524000"/>
          </a:xfrm>
        </p:spPr>
        <p:txBody>
          <a:bodyPr/>
          <a:lstStyle/>
          <a:p>
            <a:pPr eaLnBrk="1" hangingPunct="1">
              <a:lnSpc>
                <a:spcPct val="90000"/>
              </a:lnSpc>
              <a:buFont typeface="Wingdings" pitchFamily="2" charset="2"/>
              <a:buNone/>
            </a:pPr>
            <a:r>
              <a:rPr lang="zh-CN" altLang="en-US" sz="2600"/>
              <a:t>求：推力程序 </a:t>
            </a:r>
            <a:r>
              <a:rPr lang="en-US" altLang="zh-CN" sz="2600"/>
              <a:t>f(t)</a:t>
            </a:r>
          </a:p>
          <a:p>
            <a:pPr eaLnBrk="1" hangingPunct="1">
              <a:lnSpc>
                <a:spcPct val="90000"/>
              </a:lnSpc>
              <a:buFont typeface="Wingdings" pitchFamily="2" charset="2"/>
              <a:buNone/>
            </a:pPr>
            <a:r>
              <a:rPr lang="zh-CN" altLang="en-US" sz="2600"/>
              <a:t>条件：着陆时速度为零</a:t>
            </a:r>
          </a:p>
          <a:p>
            <a:pPr eaLnBrk="1" hangingPunct="1">
              <a:lnSpc>
                <a:spcPct val="90000"/>
              </a:lnSpc>
              <a:buFont typeface="Wingdings" pitchFamily="2" charset="2"/>
              <a:buNone/>
            </a:pPr>
            <a:r>
              <a:rPr lang="zh-CN" altLang="en-US" sz="2600"/>
              <a:t>目标：燃料消耗最小</a:t>
            </a:r>
          </a:p>
        </p:txBody>
      </p:sp>
      <p:graphicFrame>
        <p:nvGraphicFramePr>
          <p:cNvPr id="8194" name="Object 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s">
                  <p:embed/>
                </p:oleObj>
              </mc:Choice>
              <mc:Fallback>
                <p:oleObj name="Equation" r:id="rId3" imgW="114151" imgH="215619" progId="Equations">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8" name="Object 8"/>
          <p:cNvGraphicFramePr>
            <a:graphicFrameLocks noChangeAspect="1"/>
          </p:cNvGraphicFramePr>
          <p:nvPr/>
        </p:nvGraphicFramePr>
        <p:xfrm>
          <a:off x="4876800" y="1981200"/>
          <a:ext cx="1778000" cy="1905000"/>
        </p:xfrm>
        <a:graphic>
          <a:graphicData uri="http://schemas.openxmlformats.org/presentationml/2006/ole">
            <mc:AlternateContent xmlns:mc="http://schemas.openxmlformats.org/markup-compatibility/2006">
              <mc:Choice xmlns:v="urn:schemas-microsoft-com:vml" Requires="v">
                <p:oleObj name="Equation" r:id="rId5" imgW="710891" imgH="761669" progId="Equations">
                  <p:embed/>
                </p:oleObj>
              </mc:Choice>
              <mc:Fallback>
                <p:oleObj name="Equation" r:id="rId5" imgW="710891" imgH="761669" progId="Equations">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981200"/>
                        <a:ext cx="1778000" cy="1905000"/>
                      </a:xfrm>
                      <a:prstGeom prst="rect">
                        <a:avLst/>
                      </a:prstGeom>
                      <a:solidFill>
                        <a:srgbClr val="FFFFFF"/>
                      </a:solidFill>
                    </p:spPr>
                  </p:pic>
                </p:oleObj>
              </mc:Fallback>
            </mc:AlternateContent>
          </a:graphicData>
        </a:graphic>
      </p:graphicFrame>
      <p:grpSp>
        <p:nvGrpSpPr>
          <p:cNvPr id="8200" name="Group 17"/>
          <p:cNvGrpSpPr>
            <a:grpSpLocks/>
          </p:cNvGrpSpPr>
          <p:nvPr/>
        </p:nvGrpSpPr>
        <p:grpSpPr bwMode="auto">
          <a:xfrm>
            <a:off x="304800" y="2133600"/>
            <a:ext cx="3276600" cy="3429000"/>
            <a:chOff x="192" y="1344"/>
            <a:chExt cx="2064" cy="2160"/>
          </a:xfrm>
        </p:grpSpPr>
        <p:sp>
          <p:nvSpPr>
            <p:cNvPr id="8201" name="Line 5"/>
            <p:cNvSpPr>
              <a:spLocks noChangeShapeType="1"/>
            </p:cNvSpPr>
            <p:nvPr/>
          </p:nvSpPr>
          <p:spPr bwMode="auto">
            <a:xfrm>
              <a:off x="192" y="3504"/>
              <a:ext cx="2064" cy="0"/>
            </a:xfrm>
            <a:prstGeom prst="line">
              <a:avLst/>
            </a:prstGeom>
            <a:noFill/>
            <a:ln w="28575">
              <a:solidFill>
                <a:schemeClr val="tx1"/>
              </a:solidFill>
              <a:round/>
              <a:headEnd/>
              <a:tailEnd/>
            </a:ln>
          </p:spPr>
          <p:txBody>
            <a:bodyPr>
              <a:spAutoFit/>
            </a:bodyPr>
            <a:lstStyle/>
            <a:p>
              <a:endParaRPr lang="zh-CN" altLang="en-US"/>
            </a:p>
          </p:txBody>
        </p:sp>
        <p:sp>
          <p:nvSpPr>
            <p:cNvPr id="8202" name="AutoShape 6"/>
            <p:cNvSpPr>
              <a:spLocks noChangeArrowheads="1"/>
            </p:cNvSpPr>
            <p:nvPr/>
          </p:nvSpPr>
          <p:spPr bwMode="auto">
            <a:xfrm>
              <a:off x="816" y="1824"/>
              <a:ext cx="192" cy="144"/>
            </a:xfrm>
            <a:prstGeom prst="lightningBolt">
              <a:avLst/>
            </a:prstGeom>
            <a:solidFill>
              <a:schemeClr val="accent1"/>
            </a:solidFill>
            <a:ln w="9525">
              <a:noFill/>
              <a:miter lim="800000"/>
              <a:headEnd/>
              <a:tailEnd/>
            </a:ln>
          </p:spPr>
          <p:txBody>
            <a:bodyPr wrap="none" anchor="ctr">
              <a:spAutoFit/>
            </a:bodyPr>
            <a:lstStyle/>
            <a:p>
              <a:endParaRPr lang="zh-CN" altLang="en-US"/>
            </a:p>
          </p:txBody>
        </p:sp>
        <p:sp>
          <p:nvSpPr>
            <p:cNvPr id="8203" name="Line 10"/>
            <p:cNvSpPr>
              <a:spLocks noChangeShapeType="1"/>
            </p:cNvSpPr>
            <p:nvPr/>
          </p:nvSpPr>
          <p:spPr bwMode="auto">
            <a:xfrm flipV="1">
              <a:off x="912" y="1584"/>
              <a:ext cx="0" cy="288"/>
            </a:xfrm>
            <a:prstGeom prst="line">
              <a:avLst/>
            </a:prstGeom>
            <a:noFill/>
            <a:ln w="38100">
              <a:solidFill>
                <a:srgbClr val="99FF99"/>
              </a:solidFill>
              <a:round/>
              <a:headEnd/>
              <a:tailEnd type="triangle" w="med" len="med"/>
            </a:ln>
          </p:spPr>
          <p:txBody>
            <a:bodyPr>
              <a:spAutoFit/>
            </a:bodyPr>
            <a:lstStyle/>
            <a:p>
              <a:endParaRPr lang="zh-CN" altLang="en-US"/>
            </a:p>
          </p:txBody>
        </p:sp>
        <p:sp>
          <p:nvSpPr>
            <p:cNvPr id="66571" name="Text Box 11"/>
            <p:cNvSpPr txBox="1">
              <a:spLocks noChangeArrowheads="1"/>
            </p:cNvSpPr>
            <p:nvPr/>
          </p:nvSpPr>
          <p:spPr bwMode="auto">
            <a:xfrm>
              <a:off x="912" y="1344"/>
              <a:ext cx="240" cy="327"/>
            </a:xfrm>
            <a:prstGeom prst="rect">
              <a:avLst/>
            </a:prstGeom>
            <a:noFill/>
            <a:ln w="9525">
              <a:noFill/>
              <a:miter lim="800000"/>
              <a:headEnd/>
              <a:tailEnd/>
            </a:ln>
            <a:effectLst/>
          </p:spPr>
          <p:txBody>
            <a:bodyPr>
              <a:spAutoFit/>
            </a:bodyPr>
            <a:lstStyle/>
            <a:p>
              <a:pPr>
                <a:spcBef>
                  <a:spcPct val="50000"/>
                </a:spcBef>
                <a:defRPr/>
              </a:pPr>
              <a:r>
                <a:rPr kumimoji="1" lang="en-US" altLang="zh-CN" sz="2800" b="1">
                  <a:solidFill>
                    <a:schemeClr val="hlink"/>
                  </a:solidFill>
                  <a:effectLst>
                    <a:outerShdw blurRad="38100" dist="38100" dir="2700000" algn="tl">
                      <a:srgbClr val="000000"/>
                    </a:outerShdw>
                  </a:effectLst>
                  <a:latin typeface="Times New Roman" pitchFamily="18" charset="0"/>
                </a:rPr>
                <a:t>f</a:t>
              </a:r>
            </a:p>
          </p:txBody>
        </p:sp>
        <p:sp>
          <p:nvSpPr>
            <p:cNvPr id="8205" name="Line 12"/>
            <p:cNvSpPr>
              <a:spLocks noChangeShapeType="1"/>
            </p:cNvSpPr>
            <p:nvPr/>
          </p:nvSpPr>
          <p:spPr bwMode="auto">
            <a:xfrm>
              <a:off x="912" y="1872"/>
              <a:ext cx="0" cy="240"/>
            </a:xfrm>
            <a:prstGeom prst="line">
              <a:avLst/>
            </a:prstGeom>
            <a:noFill/>
            <a:ln w="38100">
              <a:solidFill>
                <a:srgbClr val="99FF99"/>
              </a:solidFill>
              <a:round/>
              <a:headEnd/>
              <a:tailEnd type="triangle" w="med" len="med"/>
            </a:ln>
          </p:spPr>
          <p:txBody>
            <a:bodyPr>
              <a:spAutoFit/>
            </a:bodyPr>
            <a:lstStyle/>
            <a:p>
              <a:endParaRPr lang="zh-CN" altLang="en-US"/>
            </a:p>
          </p:txBody>
        </p:sp>
        <p:sp>
          <p:nvSpPr>
            <p:cNvPr id="66573" name="Text Box 13"/>
            <p:cNvSpPr txBox="1">
              <a:spLocks noChangeArrowheads="1"/>
            </p:cNvSpPr>
            <p:nvPr/>
          </p:nvSpPr>
          <p:spPr bwMode="auto">
            <a:xfrm>
              <a:off x="912" y="2064"/>
              <a:ext cx="528" cy="327"/>
            </a:xfrm>
            <a:prstGeom prst="rect">
              <a:avLst/>
            </a:prstGeom>
            <a:noFill/>
            <a:ln w="9525">
              <a:noFill/>
              <a:miter lim="800000"/>
              <a:headEnd/>
              <a:tailEnd/>
            </a:ln>
            <a:effectLst/>
          </p:spPr>
          <p:txBody>
            <a:bodyPr>
              <a:spAutoFit/>
            </a:bodyPr>
            <a:lstStyle/>
            <a:p>
              <a:pPr>
                <a:spcBef>
                  <a:spcPct val="50000"/>
                </a:spcBef>
                <a:defRPr/>
              </a:pPr>
              <a:r>
                <a:rPr kumimoji="1" lang="en-US" altLang="zh-CN" sz="2800" b="1">
                  <a:solidFill>
                    <a:schemeClr val="hlink"/>
                  </a:solidFill>
                  <a:effectLst>
                    <a:outerShdw blurRad="38100" dist="38100" dir="2700000" algn="tl">
                      <a:srgbClr val="000000"/>
                    </a:outerShdw>
                  </a:effectLst>
                  <a:latin typeface="Times New Roman" pitchFamily="18" charset="0"/>
                </a:rPr>
                <a:t>mg</a:t>
              </a:r>
            </a:p>
          </p:txBody>
        </p:sp>
        <p:sp>
          <p:nvSpPr>
            <p:cNvPr id="8207" name="Line 15"/>
            <p:cNvSpPr>
              <a:spLocks noChangeShapeType="1"/>
            </p:cNvSpPr>
            <p:nvPr/>
          </p:nvSpPr>
          <p:spPr bwMode="auto">
            <a:xfrm>
              <a:off x="912" y="1872"/>
              <a:ext cx="0" cy="1584"/>
            </a:xfrm>
            <a:prstGeom prst="line">
              <a:avLst/>
            </a:prstGeom>
            <a:noFill/>
            <a:ln w="9525">
              <a:solidFill>
                <a:schemeClr val="tx1"/>
              </a:solidFill>
              <a:prstDash val="dash"/>
              <a:round/>
              <a:headEnd/>
              <a:tailEnd type="arrow" w="med" len="med"/>
            </a:ln>
          </p:spPr>
          <p:txBody>
            <a:bodyP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568"/>
                                        </p:tgtEl>
                                        <p:attrNameLst>
                                          <p:attrName>style.visibility</p:attrName>
                                        </p:attrNameLst>
                                      </p:cBhvr>
                                      <p:to>
                                        <p:strVal val="visible"/>
                                      </p:to>
                                    </p:set>
                                    <p:animEffect transition="in" filter="dissolve">
                                      <p:cBhvr>
                                        <p:cTn id="7" dur="500"/>
                                        <p:tgtEl>
                                          <p:spTgt spid="665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6656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6656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665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灯片编号占位符 4"/>
          <p:cNvSpPr>
            <a:spLocks noGrp="1"/>
          </p:cNvSpPr>
          <p:nvPr>
            <p:ph type="sldNum" sz="quarter" idx="11"/>
          </p:nvPr>
        </p:nvSpPr>
        <p:spPr>
          <a:noFill/>
        </p:spPr>
        <p:txBody>
          <a:bodyPr/>
          <a:lstStyle/>
          <a:p>
            <a:fld id="{6CF0788A-9EDE-4D95-8D35-53629B458188}" type="slidenum">
              <a:rPr lang="en-US" altLang="zh-CN"/>
              <a:pPr/>
              <a:t>31</a:t>
            </a:fld>
            <a:endParaRPr lang="en-US" altLang="zh-CN"/>
          </a:p>
        </p:txBody>
      </p:sp>
      <p:sp>
        <p:nvSpPr>
          <p:cNvPr id="9221" name="Rectangle 2"/>
          <p:cNvSpPr>
            <a:spLocks noGrp="1" noChangeArrowheads="1"/>
          </p:cNvSpPr>
          <p:nvPr>
            <p:ph type="title"/>
          </p:nvPr>
        </p:nvSpPr>
        <p:spPr/>
        <p:txBody>
          <a:bodyPr/>
          <a:lstStyle/>
          <a:p>
            <a:pPr eaLnBrk="1" hangingPunct="1"/>
            <a:r>
              <a:rPr lang="zh-CN" altLang="en-US"/>
              <a:t>一个最优控制问题的例子</a:t>
            </a:r>
            <a:br>
              <a:rPr lang="zh-CN" altLang="en-US"/>
            </a:br>
            <a:r>
              <a:rPr lang="zh-CN" altLang="en-US" sz="2000"/>
              <a:t> 飞船的月球软着陆问题（解书 </a:t>
            </a:r>
            <a:r>
              <a:rPr lang="en-US" altLang="zh-CN" sz="2000"/>
              <a:t>p1）</a:t>
            </a:r>
          </a:p>
        </p:txBody>
      </p:sp>
      <p:sp>
        <p:nvSpPr>
          <p:cNvPr id="9222" name="Rectangle 3"/>
          <p:cNvSpPr>
            <a:spLocks noGrp="1" noChangeArrowheads="1"/>
          </p:cNvSpPr>
          <p:nvPr>
            <p:ph type="body" idx="1"/>
          </p:nvPr>
        </p:nvSpPr>
        <p:spPr>
          <a:xfrm>
            <a:off x="457200" y="1719263"/>
            <a:ext cx="8229600" cy="735012"/>
          </a:xfrm>
        </p:spPr>
        <p:txBody>
          <a:bodyPr/>
          <a:lstStyle/>
          <a:p>
            <a:pPr eaLnBrk="1" hangingPunct="1">
              <a:buFont typeface="Wingdings" pitchFamily="2" charset="2"/>
              <a:buNone/>
            </a:pPr>
            <a:r>
              <a:rPr lang="zh-CN" altLang="en-US"/>
              <a:t>转化为一个数学问题：</a:t>
            </a:r>
          </a:p>
        </p:txBody>
      </p:sp>
      <p:graphicFrame>
        <p:nvGraphicFramePr>
          <p:cNvPr id="71684" name="Object 4"/>
          <p:cNvGraphicFramePr>
            <a:graphicFrameLocks noChangeAspect="1"/>
          </p:cNvGraphicFramePr>
          <p:nvPr/>
        </p:nvGraphicFramePr>
        <p:xfrm>
          <a:off x="1905000" y="2897188"/>
          <a:ext cx="5029200" cy="2232025"/>
        </p:xfrm>
        <a:graphic>
          <a:graphicData uri="http://schemas.openxmlformats.org/presentationml/2006/ole">
            <mc:AlternateContent xmlns:mc="http://schemas.openxmlformats.org/markup-compatibility/2006">
              <mc:Choice xmlns:v="urn:schemas-microsoft-com:vml" Requires="v">
                <p:oleObj name="公式" r:id="rId3" imgW="2552700" imgH="1244600" progId="Equations">
                  <p:embed/>
                </p:oleObj>
              </mc:Choice>
              <mc:Fallback>
                <p:oleObj name="公式" r:id="rId3" imgW="2552700" imgH="1244600" progId="Equations">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97188"/>
                        <a:ext cx="5029200" cy="2232025"/>
                      </a:xfrm>
                      <a:prstGeom prst="rect">
                        <a:avLst/>
                      </a:prstGeom>
                      <a:solidFill>
                        <a:schemeClr val="folHlink"/>
                      </a:solidFill>
                      <a:ln w="28575">
                        <a:solidFill>
                          <a:srgbClr val="C0C0C0"/>
                        </a:solidFill>
                        <a:miter lim="800000"/>
                        <a:headEnd/>
                        <a:tailEnd/>
                      </a:ln>
                    </p:spPr>
                  </p:pic>
                </p:oleObj>
              </mc:Fallback>
            </mc:AlternateContent>
          </a:graphicData>
        </a:graphic>
      </p:graphicFrame>
      <p:sp>
        <p:nvSpPr>
          <p:cNvPr id="71685" name="Text Box 5"/>
          <p:cNvSpPr txBox="1">
            <a:spLocks noChangeArrowheads="1"/>
          </p:cNvSpPr>
          <p:nvPr/>
        </p:nvSpPr>
        <p:spPr bwMode="auto">
          <a:xfrm>
            <a:off x="762000" y="5562600"/>
            <a:ext cx="4572000" cy="519113"/>
          </a:xfrm>
          <a:prstGeom prst="rect">
            <a:avLst/>
          </a:prstGeom>
          <a:noFill/>
          <a:ln w="9525">
            <a:noFill/>
            <a:miter lim="800000"/>
            <a:headEnd/>
            <a:tailEnd/>
          </a:ln>
          <a:effectLst/>
        </p:spPr>
        <p:txBody>
          <a:bodyPr>
            <a:spAutoFit/>
          </a:bodyPr>
          <a:lstStyle/>
          <a:p>
            <a:pPr>
              <a:spcBef>
                <a:spcPct val="50000"/>
              </a:spcBef>
              <a:defRPr/>
            </a:pPr>
            <a:endParaRPr kumimoji="1" lang="zh-CN" altLang="en-US" sz="2800" b="1">
              <a:solidFill>
                <a:schemeClr val="hlink"/>
              </a:solidFill>
              <a:effectLst>
                <a:outerShdw blurRad="38100" dist="38100" dir="2700000" algn="tl">
                  <a:srgbClr val="000000"/>
                </a:outerShdw>
              </a:effectLst>
              <a:latin typeface="Times New Roman" pitchFamily="18" charset="0"/>
            </a:endParaRPr>
          </a:p>
        </p:txBody>
      </p:sp>
      <p:sp>
        <p:nvSpPr>
          <p:cNvPr id="71686" name="Text Box 6"/>
          <p:cNvSpPr txBox="1">
            <a:spLocks noChangeArrowheads="1"/>
          </p:cNvSpPr>
          <p:nvPr/>
        </p:nvSpPr>
        <p:spPr bwMode="auto">
          <a:xfrm>
            <a:off x="1331913" y="5516563"/>
            <a:ext cx="3962400" cy="519112"/>
          </a:xfrm>
          <a:prstGeom prst="rect">
            <a:avLst/>
          </a:prstGeom>
          <a:noFill/>
          <a:ln w="9525">
            <a:noFill/>
            <a:miter lim="800000"/>
            <a:headEnd/>
            <a:tailEnd/>
          </a:ln>
          <a:effectLst/>
        </p:spPr>
        <p:txBody>
          <a:bodyPr>
            <a:spAutoFit/>
          </a:bodyPr>
          <a:lstStyle/>
          <a:p>
            <a:pPr>
              <a:spcBef>
                <a:spcPct val="50000"/>
              </a:spcBef>
              <a:defRPr/>
            </a:pPr>
            <a:r>
              <a:rPr kumimoji="1" lang="zh-CN" altLang="en-US" sz="2800">
                <a:effectLst>
                  <a:outerShdw blurRad="38100" dist="38100" dir="2700000" algn="tl">
                    <a:srgbClr val="FFFFFF"/>
                  </a:outerShdw>
                </a:effectLst>
                <a:latin typeface="Times New Roman" pitchFamily="18" charset="0"/>
              </a:rPr>
              <a:t>* </a:t>
            </a:r>
            <a:r>
              <a:rPr kumimoji="1" lang="en-US" altLang="zh-CN" sz="2800" i="1">
                <a:latin typeface="Times New Roman" pitchFamily="18" charset="0"/>
              </a:rPr>
              <a:t>t</a:t>
            </a:r>
            <a:r>
              <a:rPr kumimoji="1" lang="en-US" altLang="zh-CN" sz="2800" i="1" baseline="-25000">
                <a:latin typeface="Times New Roman" pitchFamily="18" charset="0"/>
              </a:rPr>
              <a:t>f</a:t>
            </a:r>
            <a:r>
              <a:rPr kumimoji="1" lang="en-US" altLang="zh-CN" sz="2800" baseline="-25000">
                <a:effectLst>
                  <a:outerShdw blurRad="38100" dist="38100" dir="2700000" algn="tl">
                    <a:srgbClr val="FFFFFF"/>
                  </a:outerShdw>
                </a:effectLst>
                <a:latin typeface="Times New Roman" pitchFamily="18" charset="0"/>
              </a:rPr>
              <a:t> </a:t>
            </a:r>
            <a:r>
              <a:rPr kumimoji="1" lang="en-US" altLang="zh-CN" sz="2800">
                <a:latin typeface="Times New Roman" pitchFamily="18" charset="0"/>
              </a:rPr>
              <a:t>: </a:t>
            </a:r>
            <a:r>
              <a:rPr kumimoji="1" lang="zh-CN" altLang="en-US" sz="2800">
                <a:latin typeface="Times New Roman" pitchFamily="18" charset="0"/>
              </a:rPr>
              <a:t>着陆时刻，未知量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blinds(horizontal)">
                                      <p:cBhvr>
                                        <p:cTn id="7" dur="500"/>
                                        <p:tgtEl>
                                          <p:spTgt spid="7168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灯片编号占位符 4"/>
          <p:cNvSpPr>
            <a:spLocks noGrp="1"/>
          </p:cNvSpPr>
          <p:nvPr>
            <p:ph type="sldNum" sz="quarter" idx="11"/>
          </p:nvPr>
        </p:nvSpPr>
        <p:spPr>
          <a:noFill/>
        </p:spPr>
        <p:txBody>
          <a:bodyPr/>
          <a:lstStyle/>
          <a:p>
            <a:fld id="{E28435AB-3A51-4489-B94F-27248AB25B7D}" type="slidenum">
              <a:rPr lang="en-US" altLang="zh-CN"/>
              <a:pPr/>
              <a:t>32</a:t>
            </a:fld>
            <a:endParaRPr lang="en-US" altLang="zh-CN"/>
          </a:p>
        </p:txBody>
      </p:sp>
      <p:sp>
        <p:nvSpPr>
          <p:cNvPr id="29700" name="Rectangle 2"/>
          <p:cNvSpPr>
            <a:spLocks noGrp="1" noChangeArrowheads="1"/>
          </p:cNvSpPr>
          <p:nvPr>
            <p:ph type="title"/>
          </p:nvPr>
        </p:nvSpPr>
        <p:spPr/>
        <p:txBody>
          <a:bodyPr/>
          <a:lstStyle/>
          <a:p>
            <a:pPr eaLnBrk="1" hangingPunct="1"/>
            <a:r>
              <a:rPr lang="zh-CN" altLang="en-US"/>
              <a:t>提  纲</a:t>
            </a:r>
          </a:p>
        </p:txBody>
      </p:sp>
      <p:sp>
        <p:nvSpPr>
          <p:cNvPr id="77827" name="Rectangle 3"/>
          <p:cNvSpPr>
            <a:spLocks noGrp="1" noChangeArrowheads="1"/>
          </p:cNvSpPr>
          <p:nvPr>
            <p:ph type="body" idx="1"/>
          </p:nvPr>
        </p:nvSpPr>
        <p:spPr/>
        <p:txBody>
          <a:bodyPr/>
          <a:lstStyle/>
          <a:p>
            <a:pPr marL="609600" indent="-609600" eaLnBrk="1" hangingPunct="1">
              <a:buFont typeface="Wingdings" pitchFamily="2" charset="2"/>
              <a:buAutoNum type="arabicPeriod"/>
              <a:defRPr/>
            </a:pPr>
            <a:r>
              <a:rPr lang="zh-CN" altLang="en-US" dirty="0"/>
              <a:t>控制理论的发展</a:t>
            </a:r>
          </a:p>
          <a:p>
            <a:pPr marL="609600" indent="-609600" eaLnBrk="1" hangingPunct="1">
              <a:buFont typeface="Wingdings" pitchFamily="2" charset="2"/>
              <a:buAutoNum type="arabicPeriod"/>
              <a:defRPr/>
            </a:pPr>
            <a:r>
              <a:rPr lang="zh-CN" altLang="en-US" dirty="0"/>
              <a:t>现代控制理论的主要内容</a:t>
            </a:r>
          </a:p>
          <a:p>
            <a:pPr marL="609600" indent="-609600" eaLnBrk="1" hangingPunct="1">
              <a:buFont typeface="Wingdings" pitchFamily="2" charset="2"/>
              <a:buAutoNum type="arabicPeriod"/>
              <a:defRPr/>
            </a:pPr>
            <a:r>
              <a:rPr lang="zh-CN" altLang="en-US" dirty="0"/>
              <a:t>一个最优控制问题的例子</a:t>
            </a:r>
          </a:p>
          <a:p>
            <a:pPr marL="609600" indent="-609600" eaLnBrk="1" hangingPunct="1">
              <a:buFont typeface="Wingdings" pitchFamily="2" charset="2"/>
              <a:buAutoNum type="arabicPeriod"/>
              <a:defRPr/>
            </a:pPr>
            <a:r>
              <a:rPr lang="zh-CN" altLang="en-US" sz="3900" b="1" dirty="0">
                <a:solidFill>
                  <a:srgbClr val="FF3300"/>
                </a:solidFill>
                <a:effectLst>
                  <a:outerShdw blurRad="38100" dist="38100" dir="2700000" algn="tl">
                    <a:srgbClr val="000000"/>
                  </a:outerShdw>
                </a:effectLst>
              </a:rPr>
              <a:t>最优控制问题的描述</a:t>
            </a:r>
          </a:p>
          <a:p>
            <a:pPr marL="609600" indent="-609600" eaLnBrk="1" hangingPunct="1">
              <a:buFont typeface="Wingdings" pitchFamily="2" charset="2"/>
              <a:buAutoNum type="arabicPeriod"/>
              <a:defRPr/>
            </a:pPr>
            <a:r>
              <a:rPr lang="zh-CN" altLang="en-US" dirty="0"/>
              <a:t>几点说明</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4" name="灯片编号占位符 4"/>
          <p:cNvSpPr>
            <a:spLocks noGrp="1"/>
          </p:cNvSpPr>
          <p:nvPr>
            <p:ph type="sldNum" sz="quarter" idx="11"/>
          </p:nvPr>
        </p:nvSpPr>
        <p:spPr>
          <a:noFill/>
        </p:spPr>
        <p:txBody>
          <a:bodyPr/>
          <a:lstStyle/>
          <a:p>
            <a:fld id="{E2A11DD1-A0BD-425B-B1B1-F3D76877370F}" type="slidenum">
              <a:rPr lang="en-US" altLang="zh-CN"/>
              <a:pPr/>
              <a:t>33</a:t>
            </a:fld>
            <a:endParaRPr lang="en-US" altLang="zh-CN" dirty="0"/>
          </a:p>
        </p:txBody>
      </p:sp>
      <p:sp>
        <p:nvSpPr>
          <p:cNvPr id="10245" name="Rectangle 2"/>
          <p:cNvSpPr>
            <a:spLocks noGrp="1" noChangeArrowheads="1"/>
          </p:cNvSpPr>
          <p:nvPr>
            <p:ph type="title"/>
          </p:nvPr>
        </p:nvSpPr>
        <p:spPr/>
        <p:txBody>
          <a:bodyPr/>
          <a:lstStyle/>
          <a:p>
            <a:pPr eaLnBrk="1" hangingPunct="1"/>
            <a:r>
              <a:rPr lang="zh-CN" altLang="en-US"/>
              <a:t>动态系统的状态空间模型</a:t>
            </a:r>
          </a:p>
        </p:txBody>
      </p:sp>
      <p:sp>
        <p:nvSpPr>
          <p:cNvPr id="99331" name="Rectangle 3"/>
          <p:cNvSpPr>
            <a:spLocks noGrp="1" noChangeArrowheads="1"/>
          </p:cNvSpPr>
          <p:nvPr>
            <p:ph type="body" idx="1"/>
          </p:nvPr>
        </p:nvSpPr>
        <p:spPr>
          <a:xfrm>
            <a:off x="539552" y="5589240"/>
            <a:ext cx="5256213" cy="533400"/>
          </a:xfrm>
        </p:spPr>
        <p:txBody>
          <a:bodyPr/>
          <a:lstStyle/>
          <a:p>
            <a:pPr eaLnBrk="1" hangingPunct="1">
              <a:lnSpc>
                <a:spcPct val="90000"/>
              </a:lnSpc>
              <a:buFont typeface="Wingdings" pitchFamily="2" charset="2"/>
              <a:buNone/>
            </a:pPr>
            <a:r>
              <a:rPr lang="zh-CN" altLang="en-US" dirty="0"/>
              <a:t>非线性时变系统</a:t>
            </a:r>
          </a:p>
        </p:txBody>
      </p:sp>
      <p:sp>
        <p:nvSpPr>
          <p:cNvPr id="99332" name="Rectangle 4"/>
          <p:cNvSpPr>
            <a:spLocks noChangeArrowheads="1"/>
          </p:cNvSpPr>
          <p:nvPr/>
        </p:nvSpPr>
        <p:spPr bwMode="auto">
          <a:xfrm>
            <a:off x="3048000" y="1988840"/>
            <a:ext cx="2362200" cy="1219200"/>
          </a:xfrm>
          <a:prstGeom prst="rect">
            <a:avLst/>
          </a:prstGeom>
          <a:solidFill>
            <a:schemeClr val="bg2"/>
          </a:solidFill>
          <a:ln w="57150">
            <a:solidFill>
              <a:schemeClr val="folHlink"/>
            </a:solidFill>
            <a:miter lim="800000"/>
            <a:headEnd/>
            <a:tailEnd/>
          </a:ln>
        </p:spPr>
        <p:txBody>
          <a:bodyPr anchor="ctr">
            <a:spAutoFit/>
          </a:bodyPr>
          <a:lstStyle/>
          <a:p>
            <a:endParaRPr lang="zh-CN" altLang="en-US"/>
          </a:p>
        </p:txBody>
      </p:sp>
      <p:sp>
        <p:nvSpPr>
          <p:cNvPr id="99335" name="Text Box 7"/>
          <p:cNvSpPr txBox="1">
            <a:spLocks noChangeArrowheads="1"/>
          </p:cNvSpPr>
          <p:nvPr/>
        </p:nvSpPr>
        <p:spPr bwMode="auto">
          <a:xfrm>
            <a:off x="3886200" y="2293640"/>
            <a:ext cx="914400" cy="519113"/>
          </a:xfrm>
          <a:prstGeom prst="rect">
            <a:avLst/>
          </a:prstGeom>
          <a:noFill/>
          <a:ln w="9525">
            <a:noFill/>
            <a:miter lim="800000"/>
            <a:headEnd/>
            <a:tailEnd/>
          </a:ln>
          <a:effectLst/>
        </p:spPr>
        <p:txBody>
          <a:bodyPr>
            <a:spAutoFit/>
          </a:bodyPr>
          <a:lstStyle/>
          <a:p>
            <a:pPr>
              <a:spcBef>
                <a:spcPct val="50000"/>
              </a:spcBef>
              <a:defRPr/>
            </a:pPr>
            <a:r>
              <a:rPr kumimoji="1" lang="en-US" altLang="zh-CN" sz="2800" b="1">
                <a:solidFill>
                  <a:schemeClr val="hlink"/>
                </a:solidFill>
                <a:effectLst>
                  <a:outerShdw blurRad="38100" dist="38100" dir="2700000" algn="tl">
                    <a:srgbClr val="000000"/>
                  </a:outerShdw>
                </a:effectLst>
                <a:latin typeface="Times New Roman" pitchFamily="18" charset="0"/>
              </a:rPr>
              <a:t>x(t)</a:t>
            </a:r>
          </a:p>
        </p:txBody>
      </p:sp>
      <p:grpSp>
        <p:nvGrpSpPr>
          <p:cNvPr id="2" name="Group 11"/>
          <p:cNvGrpSpPr>
            <a:grpSpLocks/>
          </p:cNvGrpSpPr>
          <p:nvPr/>
        </p:nvGrpSpPr>
        <p:grpSpPr bwMode="auto">
          <a:xfrm>
            <a:off x="1371600" y="1988840"/>
            <a:ext cx="1676400" cy="609600"/>
            <a:chOff x="864" y="1392"/>
            <a:chExt cx="1056" cy="384"/>
          </a:xfrm>
        </p:grpSpPr>
        <p:sp>
          <p:nvSpPr>
            <p:cNvPr id="10253" name="Line 5"/>
            <p:cNvSpPr>
              <a:spLocks noChangeShapeType="1"/>
            </p:cNvSpPr>
            <p:nvPr/>
          </p:nvSpPr>
          <p:spPr bwMode="auto">
            <a:xfrm>
              <a:off x="1104" y="1776"/>
              <a:ext cx="816" cy="0"/>
            </a:xfrm>
            <a:prstGeom prst="line">
              <a:avLst/>
            </a:prstGeom>
            <a:noFill/>
            <a:ln w="38100">
              <a:solidFill>
                <a:schemeClr val="tx1"/>
              </a:solidFill>
              <a:round/>
              <a:headEnd/>
              <a:tailEnd type="triangle" w="med" len="med"/>
            </a:ln>
          </p:spPr>
          <p:txBody>
            <a:bodyPr>
              <a:spAutoFit/>
            </a:bodyPr>
            <a:lstStyle/>
            <a:p>
              <a:endParaRPr lang="zh-CN" altLang="en-US"/>
            </a:p>
          </p:txBody>
        </p:sp>
        <p:sp>
          <p:nvSpPr>
            <p:cNvPr id="99336" name="Text Box 8"/>
            <p:cNvSpPr txBox="1">
              <a:spLocks noChangeArrowheads="1"/>
            </p:cNvSpPr>
            <p:nvPr/>
          </p:nvSpPr>
          <p:spPr bwMode="auto">
            <a:xfrm>
              <a:off x="864" y="1392"/>
              <a:ext cx="480" cy="327"/>
            </a:xfrm>
            <a:prstGeom prst="rect">
              <a:avLst/>
            </a:prstGeom>
            <a:noFill/>
            <a:ln w="9525">
              <a:noFill/>
              <a:miter lim="800000"/>
              <a:headEnd/>
              <a:tailEnd/>
            </a:ln>
            <a:effectLst/>
          </p:spPr>
          <p:txBody>
            <a:bodyPr>
              <a:spAutoFit/>
            </a:bodyPr>
            <a:lstStyle/>
            <a:p>
              <a:pPr>
                <a:spcBef>
                  <a:spcPct val="50000"/>
                </a:spcBef>
                <a:defRPr/>
              </a:pPr>
              <a:r>
                <a:rPr kumimoji="1" lang="en-US" altLang="zh-CN" sz="2800" b="1">
                  <a:solidFill>
                    <a:schemeClr val="hlink"/>
                  </a:solidFill>
                  <a:effectLst>
                    <a:outerShdw blurRad="38100" dist="38100" dir="2700000" algn="tl">
                      <a:srgbClr val="000000"/>
                    </a:outerShdw>
                  </a:effectLst>
                  <a:latin typeface="Times New Roman" pitchFamily="18" charset="0"/>
                </a:rPr>
                <a:t>u(t)</a:t>
              </a:r>
            </a:p>
          </p:txBody>
        </p:sp>
      </p:grpSp>
      <p:grpSp>
        <p:nvGrpSpPr>
          <p:cNvPr id="3" name="Group 10"/>
          <p:cNvGrpSpPr>
            <a:grpSpLocks/>
          </p:cNvGrpSpPr>
          <p:nvPr/>
        </p:nvGrpSpPr>
        <p:grpSpPr bwMode="auto">
          <a:xfrm>
            <a:off x="5410200" y="1988840"/>
            <a:ext cx="1828800" cy="609600"/>
            <a:chOff x="3408" y="1392"/>
            <a:chExt cx="1152" cy="384"/>
          </a:xfrm>
        </p:grpSpPr>
        <p:sp>
          <p:nvSpPr>
            <p:cNvPr id="10251" name="Line 6"/>
            <p:cNvSpPr>
              <a:spLocks noChangeShapeType="1"/>
            </p:cNvSpPr>
            <p:nvPr/>
          </p:nvSpPr>
          <p:spPr bwMode="auto">
            <a:xfrm>
              <a:off x="3408" y="1776"/>
              <a:ext cx="816" cy="0"/>
            </a:xfrm>
            <a:prstGeom prst="line">
              <a:avLst/>
            </a:prstGeom>
            <a:noFill/>
            <a:ln w="38100">
              <a:solidFill>
                <a:schemeClr val="tx1"/>
              </a:solidFill>
              <a:round/>
              <a:headEnd/>
              <a:tailEnd type="triangle" w="med" len="med"/>
            </a:ln>
          </p:spPr>
          <p:txBody>
            <a:bodyPr>
              <a:spAutoFit/>
            </a:bodyPr>
            <a:lstStyle/>
            <a:p>
              <a:endParaRPr lang="zh-CN" altLang="en-US"/>
            </a:p>
          </p:txBody>
        </p:sp>
        <p:sp>
          <p:nvSpPr>
            <p:cNvPr id="99337" name="Text Box 9"/>
            <p:cNvSpPr txBox="1">
              <a:spLocks noChangeArrowheads="1"/>
            </p:cNvSpPr>
            <p:nvPr/>
          </p:nvSpPr>
          <p:spPr bwMode="auto">
            <a:xfrm>
              <a:off x="4080" y="1392"/>
              <a:ext cx="480" cy="327"/>
            </a:xfrm>
            <a:prstGeom prst="rect">
              <a:avLst/>
            </a:prstGeom>
            <a:noFill/>
            <a:ln w="9525">
              <a:noFill/>
              <a:miter lim="800000"/>
              <a:headEnd/>
              <a:tailEnd/>
            </a:ln>
            <a:effectLst/>
          </p:spPr>
          <p:txBody>
            <a:bodyPr>
              <a:spAutoFit/>
            </a:bodyPr>
            <a:lstStyle/>
            <a:p>
              <a:pPr>
                <a:spcBef>
                  <a:spcPct val="50000"/>
                </a:spcBef>
                <a:defRPr/>
              </a:pPr>
              <a:r>
                <a:rPr kumimoji="1" lang="en-US" altLang="zh-CN" sz="2800" b="1">
                  <a:solidFill>
                    <a:schemeClr val="hlink"/>
                  </a:solidFill>
                  <a:effectLst>
                    <a:outerShdw blurRad="38100" dist="38100" dir="2700000" algn="tl">
                      <a:srgbClr val="000000"/>
                    </a:outerShdw>
                  </a:effectLst>
                  <a:latin typeface="Times New Roman" pitchFamily="18" charset="0"/>
                </a:rPr>
                <a:t>y(t)</a:t>
              </a:r>
            </a:p>
          </p:txBody>
        </p:sp>
      </p:grpSp>
      <p:graphicFrame>
        <p:nvGraphicFramePr>
          <p:cNvPr id="4" name="对象 3"/>
          <p:cNvGraphicFramePr>
            <a:graphicFrameLocks noChangeAspect="1"/>
          </p:cNvGraphicFramePr>
          <p:nvPr>
            <p:extLst>
              <p:ext uri="{D42A27DB-BD31-4B8C-83A1-F6EECF244321}">
                <p14:modId xmlns:p14="http://schemas.microsoft.com/office/powerpoint/2010/main" val="2827173661"/>
              </p:ext>
            </p:extLst>
          </p:nvPr>
        </p:nvGraphicFramePr>
        <p:xfrm>
          <a:off x="5265589" y="3429000"/>
          <a:ext cx="2717280" cy="1930320"/>
        </p:xfrm>
        <a:graphic>
          <a:graphicData uri="http://schemas.openxmlformats.org/presentationml/2006/ole">
            <mc:AlternateContent xmlns:mc="http://schemas.openxmlformats.org/markup-compatibility/2006">
              <mc:Choice xmlns:v="urn:schemas-microsoft-com:vml" Requires="v">
                <p:oleObj name="Equation" r:id="rId3" imgW="1358640" imgH="965160" progId="">
                  <p:embed/>
                </p:oleObj>
              </mc:Choice>
              <mc:Fallback>
                <p:oleObj name="Equation" r:id="rId3" imgW="1358640" imgH="965160"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589" y="3429000"/>
                        <a:ext cx="2717280" cy="1930320"/>
                      </a:xfrm>
                      <a:prstGeom prst="rect">
                        <a:avLst/>
                      </a:prstGeom>
                      <a:solidFill>
                        <a:schemeClr val="folHlink"/>
                      </a:solidFill>
                      <a:ln w="9525">
                        <a:solidFill>
                          <a:schemeClr val="hlink"/>
                        </a:solidFill>
                        <a:miter lim="800000"/>
                        <a:headEnd/>
                        <a:tailEnd/>
                      </a:ln>
                    </p:spPr>
                  </p:pic>
                </p:oleObj>
              </mc:Fallback>
            </mc:AlternateContent>
          </a:graphicData>
        </a:graphic>
      </p:graphicFrame>
      <p:sp>
        <p:nvSpPr>
          <p:cNvPr id="17" name="Rectangle 3"/>
          <p:cNvSpPr txBox="1">
            <a:spLocks noChangeArrowheads="1"/>
          </p:cNvSpPr>
          <p:nvPr/>
        </p:nvSpPr>
        <p:spPr bwMode="auto">
          <a:xfrm>
            <a:off x="5148065" y="5589240"/>
            <a:ext cx="2952328"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eaLnBrk="1" hangingPunct="1">
              <a:lnSpc>
                <a:spcPct val="90000"/>
              </a:lnSpc>
              <a:buFont typeface="Wingdings" pitchFamily="2" charset="2"/>
              <a:buNone/>
            </a:pPr>
            <a:r>
              <a:rPr lang="zh-CN" altLang="en-US" dirty="0"/>
              <a:t>线性时不变系统</a:t>
            </a:r>
          </a:p>
        </p:txBody>
      </p:sp>
      <p:graphicFrame>
        <p:nvGraphicFramePr>
          <p:cNvPr id="18" name="对象 17"/>
          <p:cNvGraphicFramePr>
            <a:graphicFrameLocks noChangeAspect="1"/>
          </p:cNvGraphicFramePr>
          <p:nvPr>
            <p:extLst>
              <p:ext uri="{D42A27DB-BD31-4B8C-83A1-F6EECF244321}">
                <p14:modId xmlns:p14="http://schemas.microsoft.com/office/powerpoint/2010/main" val="3475487678"/>
              </p:ext>
            </p:extLst>
          </p:nvPr>
        </p:nvGraphicFramePr>
        <p:xfrm>
          <a:off x="611560" y="3356992"/>
          <a:ext cx="3936960" cy="2108160"/>
        </p:xfrm>
        <a:graphic>
          <a:graphicData uri="http://schemas.openxmlformats.org/presentationml/2006/ole">
            <mc:AlternateContent xmlns:mc="http://schemas.openxmlformats.org/markup-compatibility/2006">
              <mc:Choice xmlns:v="urn:schemas-microsoft-com:vml" Requires="v">
                <p:oleObj name="Equation" r:id="rId5" imgW="1968480" imgH="1054080" progId="">
                  <p:embed/>
                </p:oleObj>
              </mc:Choice>
              <mc:Fallback>
                <p:oleObj name="Equation" r:id="rId5" imgW="1968480" imgH="1054080" progId="">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3356992"/>
                        <a:ext cx="3936960" cy="2108160"/>
                      </a:xfrm>
                      <a:prstGeom prst="rect">
                        <a:avLst/>
                      </a:prstGeom>
                      <a:solidFill>
                        <a:schemeClr val="folHlink"/>
                      </a:solidFill>
                      <a:ln w="9525">
                        <a:solidFill>
                          <a:schemeClr val="hlink"/>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grpId="0" nodeType="clickEffect">
                                  <p:stCondLst>
                                    <p:cond delay="0"/>
                                  </p:stCondLst>
                                  <p:childTnLst>
                                    <p:set>
                                      <p:cBhvr>
                                        <p:cTn id="10" dur="1" fill="hold">
                                          <p:stCondLst>
                                            <p:cond delay="0"/>
                                          </p:stCondLst>
                                        </p:cTn>
                                        <p:tgtEl>
                                          <p:spTgt spid="99335"/>
                                        </p:tgtEl>
                                        <p:attrNameLst>
                                          <p:attrName>style.visibility</p:attrName>
                                        </p:attrNameLst>
                                      </p:cBhvr>
                                      <p:to>
                                        <p:strVal val="visible"/>
                                      </p:to>
                                    </p:set>
                                    <p:anim calcmode="lin" valueType="num">
                                      <p:cBhvr additive="base">
                                        <p:cTn id="11" dur="500" fill="hold"/>
                                        <p:tgtEl>
                                          <p:spTgt spid="99335"/>
                                        </p:tgtEl>
                                        <p:attrNameLst>
                                          <p:attrName>ppt_x</p:attrName>
                                        </p:attrNameLst>
                                      </p:cBhvr>
                                      <p:tavLst>
                                        <p:tav tm="0">
                                          <p:val>
                                            <p:strVal val="0-#ppt_w/2"/>
                                          </p:val>
                                        </p:tav>
                                        <p:tav tm="100000">
                                          <p:val>
                                            <p:strVal val="#ppt_x"/>
                                          </p:val>
                                        </p:tav>
                                      </p:tavLst>
                                    </p:anim>
                                    <p:anim calcmode="lin" valueType="num">
                                      <p:cBhvr additive="base">
                                        <p:cTn id="12" dur="500" fill="hold"/>
                                        <p:tgtEl>
                                          <p:spTgt spid="9933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ppt_w/2"/>
                                          </p:val>
                                        </p:tav>
                                        <p:tav tm="100000">
                                          <p:val>
                                            <p:strVal val="#ppt_x"/>
                                          </p:val>
                                        </p:tav>
                                      </p:tavLst>
                                    </p:anim>
                                    <p:anim calcmode="lin" valueType="num">
                                      <p:cBhvr>
                                        <p:cTn id="18" dur="500" fill="hold"/>
                                        <p:tgtEl>
                                          <p:spTgt spid="3"/>
                                        </p:tgtEl>
                                        <p:attrNameLst>
                                          <p:attrName>ppt_y</p:attrName>
                                        </p:attrNameLst>
                                      </p:cBhvr>
                                      <p:tavLst>
                                        <p:tav tm="0">
                                          <p:val>
                                            <p:strVal val="#ppt_y"/>
                                          </p:val>
                                        </p:tav>
                                        <p:tav tm="100000">
                                          <p:val>
                                            <p:strVal val="#ppt_y"/>
                                          </p:val>
                                        </p:tav>
                                      </p:tavLst>
                                    </p:anim>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8"/>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99331">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autoUpdateAnimBg="0"/>
      <p:bldP spid="99332" grpId="0" animBg="1"/>
      <p:bldP spid="99335" grpId="0" autoUpdateAnimBg="0"/>
      <p:bldP spid="1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灯片编号占位符 4"/>
          <p:cNvSpPr>
            <a:spLocks noGrp="1"/>
          </p:cNvSpPr>
          <p:nvPr>
            <p:ph type="sldNum" sz="quarter" idx="11"/>
          </p:nvPr>
        </p:nvSpPr>
        <p:spPr>
          <a:noFill/>
        </p:spPr>
        <p:txBody>
          <a:bodyPr/>
          <a:lstStyle/>
          <a:p>
            <a:fld id="{9D0794C5-C99D-4B2F-B712-A8AA6ADCA3DE}" type="slidenum">
              <a:rPr lang="en-US" altLang="zh-CN"/>
              <a:pPr/>
              <a:t>34</a:t>
            </a:fld>
            <a:endParaRPr lang="en-US" altLang="zh-CN"/>
          </a:p>
        </p:txBody>
      </p:sp>
      <p:sp>
        <p:nvSpPr>
          <p:cNvPr id="30724" name="Rectangle 2"/>
          <p:cNvSpPr>
            <a:spLocks noGrp="1" noChangeArrowheads="1"/>
          </p:cNvSpPr>
          <p:nvPr>
            <p:ph type="title"/>
          </p:nvPr>
        </p:nvSpPr>
        <p:spPr/>
        <p:txBody>
          <a:bodyPr/>
          <a:lstStyle/>
          <a:p>
            <a:pPr eaLnBrk="1" hangingPunct="1">
              <a:buFont typeface="Wingdings" pitchFamily="2" charset="2"/>
              <a:buNone/>
            </a:pPr>
            <a:r>
              <a:rPr lang="zh-CN" altLang="en-US"/>
              <a:t>最优控制问题描述</a:t>
            </a:r>
          </a:p>
        </p:txBody>
      </p:sp>
      <p:sp>
        <p:nvSpPr>
          <p:cNvPr id="98308" name="AutoShape 4"/>
          <p:cNvSpPr>
            <a:spLocks noChangeArrowheads="1"/>
          </p:cNvSpPr>
          <p:nvPr/>
        </p:nvSpPr>
        <p:spPr bwMode="auto">
          <a:xfrm>
            <a:off x="5435600" y="1628775"/>
            <a:ext cx="3097213" cy="792163"/>
          </a:xfrm>
          <a:prstGeom prst="wedgeRoundRectCallout">
            <a:avLst>
              <a:gd name="adj1" fmla="val -36468"/>
              <a:gd name="adj2" fmla="val 131565"/>
              <a:gd name="adj3" fmla="val 16667"/>
            </a:avLst>
          </a:prstGeom>
          <a:solidFill>
            <a:schemeClr val="folHlink"/>
          </a:solidFill>
          <a:ln w="9525">
            <a:solidFill>
              <a:schemeClr val="tx1"/>
            </a:solidFill>
            <a:miter lim="800000"/>
            <a:headEnd/>
            <a:tailEnd/>
          </a:ln>
        </p:spPr>
        <p:txBody>
          <a:bodyPr/>
          <a:lstStyle/>
          <a:p>
            <a:pPr algn="ctr">
              <a:spcBef>
                <a:spcPct val="50000"/>
              </a:spcBef>
            </a:pPr>
            <a:r>
              <a:rPr kumimoji="1" lang="en-US" altLang="zh-CN" sz="2800" b="1" i="1">
                <a:solidFill>
                  <a:srgbClr val="FF3300"/>
                </a:solidFill>
                <a:latin typeface="Times New Roman" pitchFamily="18" charset="0"/>
              </a:rPr>
              <a:t>u</a:t>
            </a:r>
            <a:r>
              <a:rPr kumimoji="1" lang="en-US" altLang="zh-CN" sz="2800" b="1">
                <a:solidFill>
                  <a:srgbClr val="FF3300"/>
                </a:solidFill>
                <a:latin typeface="Times New Roman" pitchFamily="18" charset="0"/>
              </a:rPr>
              <a:t>(</a:t>
            </a:r>
            <a:r>
              <a:rPr kumimoji="1" lang="en-US" altLang="zh-CN" sz="2800" b="1" i="1">
                <a:solidFill>
                  <a:srgbClr val="FF3300"/>
                </a:solidFill>
                <a:latin typeface="Times New Roman" pitchFamily="18" charset="0"/>
              </a:rPr>
              <a:t>t</a:t>
            </a:r>
            <a:r>
              <a:rPr kumimoji="1" lang="en-US" altLang="zh-CN" sz="2800" b="1">
                <a:solidFill>
                  <a:srgbClr val="FF3300"/>
                </a:solidFill>
                <a:latin typeface="Times New Roman" pitchFamily="18" charset="0"/>
              </a:rPr>
              <a:t>)</a:t>
            </a:r>
            <a:r>
              <a:rPr kumimoji="1" lang="zh-CN" altLang="en-US" sz="2800" b="1">
                <a:solidFill>
                  <a:srgbClr val="FF3300"/>
                </a:solidFill>
                <a:latin typeface="Times New Roman" pitchFamily="18" charset="0"/>
              </a:rPr>
              <a:t>是一个函数</a:t>
            </a:r>
            <a:endParaRPr kumimoji="1" lang="en-US" altLang="zh-CN" sz="2800" b="1">
              <a:solidFill>
                <a:srgbClr val="FF3300"/>
              </a:solidFill>
              <a:latin typeface="Times New Roman" pitchFamily="18" charset="0"/>
            </a:endParaRPr>
          </a:p>
        </p:txBody>
      </p:sp>
      <p:sp>
        <p:nvSpPr>
          <p:cNvPr id="30726" name="Text Box 5"/>
          <p:cNvSpPr txBox="1">
            <a:spLocks noChangeArrowheads="1"/>
          </p:cNvSpPr>
          <p:nvPr/>
        </p:nvSpPr>
        <p:spPr bwMode="auto">
          <a:xfrm>
            <a:off x="755650" y="3068638"/>
            <a:ext cx="7488238" cy="1630362"/>
          </a:xfrm>
          <a:prstGeom prst="rect">
            <a:avLst/>
          </a:prstGeom>
          <a:noFill/>
          <a:ln w="9525">
            <a:noFill/>
            <a:miter lim="800000"/>
            <a:headEnd/>
            <a:tailEnd/>
          </a:ln>
        </p:spPr>
        <p:txBody>
          <a:bodyPr>
            <a:spAutoFit/>
          </a:bodyPr>
          <a:lstStyle/>
          <a:p>
            <a:pPr>
              <a:lnSpc>
                <a:spcPct val="120000"/>
              </a:lnSpc>
              <a:spcBef>
                <a:spcPct val="50000"/>
              </a:spcBef>
            </a:pPr>
            <a:r>
              <a:rPr lang="zh-CN" altLang="en-US" sz="2800">
                <a:latin typeface="幼圆" pitchFamily="49" charset="-122"/>
                <a:ea typeface="幼圆" pitchFamily="49" charset="-122"/>
              </a:rPr>
              <a:t>寻求在某一时间段内的控制率</a:t>
            </a:r>
            <a:r>
              <a:rPr lang="en-US" altLang="zh-CN" sz="2800" i="1" dirty="0">
                <a:latin typeface="Times New Roman" pitchFamily="18" charset="0"/>
                <a:ea typeface="幼圆" pitchFamily="49" charset="-122"/>
              </a:rPr>
              <a:t>u</a:t>
            </a:r>
            <a:r>
              <a:rPr lang="en-US" altLang="zh-CN" sz="2800" dirty="0">
                <a:latin typeface="Times New Roman" pitchFamily="18" charset="0"/>
                <a:ea typeface="幼圆" pitchFamily="49" charset="-122"/>
              </a:rPr>
              <a:t>(</a:t>
            </a:r>
            <a:r>
              <a:rPr lang="en-US" altLang="zh-CN" sz="2800" i="1" dirty="0">
                <a:latin typeface="Times New Roman" pitchFamily="18" charset="0"/>
                <a:ea typeface="幼圆" pitchFamily="49" charset="-122"/>
              </a:rPr>
              <a:t>t</a:t>
            </a:r>
            <a:r>
              <a:rPr lang="en-US" altLang="zh-CN" sz="2800" dirty="0">
                <a:latin typeface="Times New Roman" pitchFamily="18" charset="0"/>
                <a:ea typeface="幼圆" pitchFamily="49" charset="-122"/>
              </a:rPr>
              <a:t>)</a:t>
            </a:r>
            <a:r>
              <a:rPr lang="en-US" altLang="zh-CN" sz="2800" dirty="0">
                <a:latin typeface="幼圆" pitchFamily="49" charset="-122"/>
                <a:ea typeface="幼圆" pitchFamily="49" charset="-122"/>
              </a:rPr>
              <a:t>，</a:t>
            </a:r>
            <a:r>
              <a:rPr lang="zh-CN" altLang="en-US" sz="2800" dirty="0">
                <a:latin typeface="幼圆" pitchFamily="49" charset="-122"/>
                <a:ea typeface="幼圆" pitchFamily="49" charset="-122"/>
              </a:rPr>
              <a:t>使系统从初始状态</a:t>
            </a:r>
            <a:r>
              <a:rPr lang="en-US" altLang="zh-CN" sz="2800" i="1" dirty="0">
                <a:latin typeface="Times New Roman" pitchFamily="18" charset="0"/>
                <a:ea typeface="幼圆" pitchFamily="49" charset="-122"/>
              </a:rPr>
              <a:t>x</a:t>
            </a:r>
            <a:r>
              <a:rPr lang="en-US" altLang="zh-CN" sz="2800" baseline="-25000" dirty="0">
                <a:latin typeface="Times New Roman" pitchFamily="18" charset="0"/>
                <a:ea typeface="幼圆" pitchFamily="49" charset="-122"/>
              </a:rPr>
              <a:t>0</a:t>
            </a:r>
            <a:r>
              <a:rPr lang="zh-CN" altLang="en-US" sz="2800" dirty="0">
                <a:latin typeface="幼圆" pitchFamily="49" charset="-122"/>
                <a:ea typeface="幼圆" pitchFamily="49" charset="-122"/>
              </a:rPr>
              <a:t>变到所希望的状态</a:t>
            </a:r>
            <a:r>
              <a:rPr lang="en-US" altLang="zh-CN" sz="2800" i="1" dirty="0" err="1">
                <a:latin typeface="Times New Roman" pitchFamily="18" charset="0"/>
                <a:ea typeface="幼圆" pitchFamily="49" charset="-122"/>
              </a:rPr>
              <a:t>x</a:t>
            </a:r>
            <a:r>
              <a:rPr lang="en-US" altLang="zh-CN" sz="2800" i="1" baseline="-25000" dirty="0" err="1">
                <a:latin typeface="Times New Roman" pitchFamily="18" charset="0"/>
                <a:ea typeface="幼圆" pitchFamily="49" charset="-122"/>
              </a:rPr>
              <a:t>f</a:t>
            </a:r>
            <a:r>
              <a:rPr lang="en-US" altLang="zh-CN" sz="2800" dirty="0">
                <a:latin typeface="幼圆" pitchFamily="49" charset="-122"/>
                <a:ea typeface="幼圆" pitchFamily="49" charset="-122"/>
              </a:rPr>
              <a:t>，</a:t>
            </a:r>
            <a:r>
              <a:rPr lang="zh-CN" altLang="en-US" sz="2800" dirty="0">
                <a:latin typeface="幼圆" pitchFamily="49" charset="-122"/>
                <a:ea typeface="幼圆" pitchFamily="49" charset="-122"/>
              </a:rPr>
              <a:t>在过渡过程中及稳态满足某种目标函数为</a:t>
            </a:r>
            <a:r>
              <a:rPr lang="zh-CN" altLang="en-US" sz="2800" dirty="0">
                <a:solidFill>
                  <a:srgbClr val="FF3300"/>
                </a:solidFill>
                <a:latin typeface="幼圆" pitchFamily="49" charset="-122"/>
                <a:ea typeface="幼圆" pitchFamily="49" charset="-122"/>
              </a:rPr>
              <a:t>最小</a:t>
            </a:r>
            <a:r>
              <a:rPr lang="zh-CN" altLang="en-US" sz="2800" dirty="0">
                <a:latin typeface="幼圆" pitchFamily="49" charset="-122"/>
                <a:ea typeface="幼圆" pitchFamily="49" charset="-122"/>
              </a:rPr>
              <a:t>。</a:t>
            </a:r>
            <a:endParaRPr lang="en-US" altLang="zh-CN" sz="2800" dirty="0">
              <a:latin typeface="幼圆" pitchFamily="49" charset="-122"/>
              <a:ea typeface="幼圆" pitchFamily="49" charset="-122"/>
            </a:endParaRPr>
          </a:p>
        </p:txBody>
      </p:sp>
      <p:sp>
        <p:nvSpPr>
          <p:cNvPr id="98311" name="Text Box 7"/>
          <p:cNvSpPr txBox="1">
            <a:spLocks noChangeArrowheads="1"/>
          </p:cNvSpPr>
          <p:nvPr/>
        </p:nvSpPr>
        <p:spPr bwMode="auto">
          <a:xfrm>
            <a:off x="1835150" y="5373688"/>
            <a:ext cx="5400675" cy="528637"/>
          </a:xfrm>
          <a:prstGeom prst="rect">
            <a:avLst/>
          </a:prstGeom>
          <a:solidFill>
            <a:schemeClr val="folHlink"/>
          </a:solidFill>
          <a:ln w="9525">
            <a:solidFill>
              <a:schemeClr val="accent2"/>
            </a:solidFill>
            <a:miter lim="800000"/>
            <a:headEnd/>
            <a:tailEnd/>
          </a:ln>
          <a:effectLst/>
        </p:spPr>
        <p:txBody>
          <a:bodyPr>
            <a:spAutoFit/>
          </a:bodyPr>
          <a:lstStyle/>
          <a:p>
            <a:pPr>
              <a:spcBef>
                <a:spcPct val="50000"/>
              </a:spcBef>
              <a:defRPr/>
            </a:pPr>
            <a:r>
              <a:rPr lang="zh-CN" altLang="en-US" sz="2800" b="1">
                <a:solidFill>
                  <a:srgbClr val="FF3300"/>
                </a:solidFill>
                <a:effectLst>
                  <a:outerShdw blurRad="38100" dist="38100" dir="2700000" algn="tl">
                    <a:srgbClr val="000000"/>
                  </a:outerShdw>
                </a:effectLst>
                <a:ea typeface="幼圆" pitchFamily="49" charset="-122"/>
              </a:rPr>
              <a:t>所得到的控制率就是最优控制率</a:t>
            </a:r>
          </a:p>
        </p:txBody>
      </p:sp>
      <p:sp>
        <p:nvSpPr>
          <p:cNvPr id="98312" name="AutoShape 8"/>
          <p:cNvSpPr>
            <a:spLocks noChangeArrowheads="1"/>
          </p:cNvSpPr>
          <p:nvPr/>
        </p:nvSpPr>
        <p:spPr bwMode="auto">
          <a:xfrm>
            <a:off x="6660231" y="4292600"/>
            <a:ext cx="1872581" cy="865188"/>
          </a:xfrm>
          <a:prstGeom prst="cloudCallout">
            <a:avLst>
              <a:gd name="adj1" fmla="val -45111"/>
              <a:gd name="adj2" fmla="val 74037"/>
            </a:avLst>
          </a:prstGeom>
          <a:solidFill>
            <a:schemeClr val="accent1"/>
          </a:solidFill>
          <a:ln w="9525">
            <a:solidFill>
              <a:schemeClr val="tx1"/>
            </a:solidFill>
            <a:round/>
            <a:headEnd/>
            <a:tailEnd/>
          </a:ln>
          <a:effectLst/>
        </p:spPr>
        <p:txBody>
          <a:bodyPr/>
          <a:lstStyle/>
          <a:p>
            <a:pPr algn="ctr">
              <a:defRPr/>
            </a:pPr>
            <a:r>
              <a:rPr lang="zh-CN" altLang="en-US" sz="2000" b="1" dirty="0">
                <a:effectLst>
                  <a:outerShdw blurRad="38100" dist="38100" dir="2700000" algn="tl">
                    <a:srgbClr val="FFFFFF"/>
                  </a:outerShdw>
                </a:effectLst>
              </a:rPr>
              <a:t>意义</a:t>
            </a:r>
            <a:endParaRPr lang="en-US" altLang="zh-CN" sz="2000" b="1" dirty="0">
              <a:effectLst>
                <a:outerShdw blurRad="38100" dist="38100" dir="2700000" algn="tl">
                  <a:srgbClr val="FFFFFF"/>
                </a:outerShdw>
              </a:effectLst>
            </a:endParaRPr>
          </a:p>
          <a:p>
            <a:pPr algn="ctr">
              <a:defRPr/>
            </a:pPr>
            <a:r>
              <a:rPr lang="en-US" altLang="zh-CN" sz="2000" b="1" dirty="0">
                <a:effectLst>
                  <a:outerShdw blurRad="38100" dist="38100" dir="2700000" algn="tl">
                    <a:srgbClr val="FFFFFF"/>
                  </a:outerShdw>
                </a:effectLst>
              </a:rPr>
              <a:t>       </a:t>
            </a:r>
            <a:r>
              <a:rPr lang="zh-CN" altLang="en-US" sz="2000" b="1" dirty="0">
                <a:effectLst>
                  <a:outerShdw blurRad="38100" dist="38100" dir="2700000" algn="tl">
                    <a:srgbClr val="FFFFFF"/>
                  </a:outerShdw>
                </a:effectLst>
              </a:rPr>
              <a:t>何在？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8308"/>
                                        </p:tgtEl>
                                        <p:attrNameLst>
                                          <p:attrName>style.visibility</p:attrName>
                                        </p:attrNameLst>
                                      </p:cBhvr>
                                      <p:to>
                                        <p:strVal val="visible"/>
                                      </p:to>
                                    </p:set>
                                    <p:animEffect transition="in" filter="checkerboard(across)">
                                      <p:cBhvr>
                                        <p:cTn id="7" dur="500"/>
                                        <p:tgtEl>
                                          <p:spTgt spid="9830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98311"/>
                                        </p:tgtEl>
                                        <p:attrNameLst>
                                          <p:attrName>style.visibility</p:attrName>
                                        </p:attrNameLst>
                                      </p:cBhvr>
                                      <p:to>
                                        <p:strVal val="visible"/>
                                      </p:to>
                                    </p:set>
                                    <p:anim calcmode="lin" valueType="num">
                                      <p:cBhvr>
                                        <p:cTn id="12" dur="500" fill="hold"/>
                                        <p:tgtEl>
                                          <p:spTgt spid="98311"/>
                                        </p:tgtEl>
                                        <p:attrNameLst>
                                          <p:attrName>ppt_w</p:attrName>
                                        </p:attrNameLst>
                                      </p:cBhvr>
                                      <p:tavLst>
                                        <p:tav tm="0">
                                          <p:val>
                                            <p:fltVal val="0"/>
                                          </p:val>
                                        </p:tav>
                                        <p:tav tm="100000">
                                          <p:val>
                                            <p:strVal val="#ppt_w"/>
                                          </p:val>
                                        </p:tav>
                                      </p:tavLst>
                                    </p:anim>
                                    <p:anim calcmode="lin" valueType="num">
                                      <p:cBhvr>
                                        <p:cTn id="13" dur="500" fill="hold"/>
                                        <p:tgtEl>
                                          <p:spTgt spid="98311"/>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grpId="0" nodeType="clickEffect">
                                  <p:stCondLst>
                                    <p:cond delay="0"/>
                                  </p:stCondLst>
                                  <p:childTnLst>
                                    <p:set>
                                      <p:cBhvr>
                                        <p:cTn id="17" dur="1" fill="hold">
                                          <p:stCondLst>
                                            <p:cond delay="0"/>
                                          </p:stCondLst>
                                        </p:cTn>
                                        <p:tgtEl>
                                          <p:spTgt spid="98312"/>
                                        </p:tgtEl>
                                        <p:attrNameLst>
                                          <p:attrName>style.visibility</p:attrName>
                                        </p:attrNameLst>
                                      </p:cBhvr>
                                      <p:to>
                                        <p:strVal val="visible"/>
                                      </p:to>
                                    </p:set>
                                    <p:animEffect transition="in" filter="fade">
                                      <p:cBhvr>
                                        <p:cTn id="18" dur="800" decel="100000"/>
                                        <p:tgtEl>
                                          <p:spTgt spid="98312"/>
                                        </p:tgtEl>
                                      </p:cBhvr>
                                    </p:animEffect>
                                    <p:anim calcmode="lin" valueType="num">
                                      <p:cBhvr>
                                        <p:cTn id="19" dur="800" decel="100000" fill="hold"/>
                                        <p:tgtEl>
                                          <p:spTgt spid="98312"/>
                                        </p:tgtEl>
                                        <p:attrNameLst>
                                          <p:attrName>style.rotation</p:attrName>
                                        </p:attrNameLst>
                                      </p:cBhvr>
                                      <p:tavLst>
                                        <p:tav tm="0">
                                          <p:val>
                                            <p:fltVal val="-90"/>
                                          </p:val>
                                        </p:tav>
                                        <p:tav tm="100000">
                                          <p:val>
                                            <p:fltVal val="0"/>
                                          </p:val>
                                        </p:tav>
                                      </p:tavLst>
                                    </p:anim>
                                    <p:anim calcmode="lin" valueType="num">
                                      <p:cBhvr>
                                        <p:cTn id="20" dur="800" decel="100000" fill="hold"/>
                                        <p:tgtEl>
                                          <p:spTgt spid="98312"/>
                                        </p:tgtEl>
                                        <p:attrNameLst>
                                          <p:attrName>ppt_x</p:attrName>
                                        </p:attrNameLst>
                                      </p:cBhvr>
                                      <p:tavLst>
                                        <p:tav tm="0">
                                          <p:val>
                                            <p:strVal val="#ppt_x+0.4"/>
                                          </p:val>
                                        </p:tav>
                                        <p:tav tm="100000">
                                          <p:val>
                                            <p:strVal val="#ppt_x-0.05"/>
                                          </p:val>
                                        </p:tav>
                                      </p:tavLst>
                                    </p:anim>
                                    <p:anim calcmode="lin" valueType="num">
                                      <p:cBhvr>
                                        <p:cTn id="21" dur="800" decel="100000" fill="hold"/>
                                        <p:tgtEl>
                                          <p:spTgt spid="98312"/>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98312"/>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9831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nimBg="1"/>
      <p:bldP spid="98311" grpId="0" animBg="1"/>
      <p:bldP spid="983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灯片编号占位符 4"/>
          <p:cNvSpPr>
            <a:spLocks noGrp="1"/>
          </p:cNvSpPr>
          <p:nvPr>
            <p:ph type="sldNum" sz="quarter" idx="11"/>
          </p:nvPr>
        </p:nvSpPr>
        <p:spPr>
          <a:noFill/>
        </p:spPr>
        <p:txBody>
          <a:bodyPr/>
          <a:lstStyle/>
          <a:p>
            <a:fld id="{5AE2A3D1-0217-4651-B715-7721E8CE7B35}" type="slidenum">
              <a:rPr lang="en-US" altLang="zh-CN"/>
              <a:pPr/>
              <a:t>35</a:t>
            </a:fld>
            <a:endParaRPr lang="en-US" altLang="zh-CN"/>
          </a:p>
        </p:txBody>
      </p:sp>
      <p:sp>
        <p:nvSpPr>
          <p:cNvPr id="31748" name="Rectangle 2"/>
          <p:cNvSpPr>
            <a:spLocks noGrp="1" noChangeArrowheads="1"/>
          </p:cNvSpPr>
          <p:nvPr>
            <p:ph type="title"/>
          </p:nvPr>
        </p:nvSpPr>
        <p:spPr/>
        <p:txBody>
          <a:bodyPr/>
          <a:lstStyle/>
          <a:p>
            <a:pPr eaLnBrk="1" hangingPunct="1"/>
            <a:r>
              <a:rPr lang="zh-CN" altLang="en-US"/>
              <a:t>提  纲</a:t>
            </a:r>
          </a:p>
        </p:txBody>
      </p:sp>
      <p:sp>
        <p:nvSpPr>
          <p:cNvPr id="76803" name="Rectangle 3"/>
          <p:cNvSpPr>
            <a:spLocks noGrp="1" noChangeArrowheads="1"/>
          </p:cNvSpPr>
          <p:nvPr>
            <p:ph type="body" idx="1"/>
          </p:nvPr>
        </p:nvSpPr>
        <p:spPr/>
        <p:txBody>
          <a:bodyPr/>
          <a:lstStyle/>
          <a:p>
            <a:pPr marL="609600" indent="-609600" eaLnBrk="1" hangingPunct="1">
              <a:buFont typeface="Wingdings" pitchFamily="2" charset="2"/>
              <a:buAutoNum type="arabicPeriod"/>
              <a:defRPr/>
            </a:pPr>
            <a:r>
              <a:rPr lang="zh-CN" altLang="en-US" dirty="0"/>
              <a:t>控制理论的发展</a:t>
            </a:r>
          </a:p>
          <a:p>
            <a:pPr marL="609600" indent="-609600" eaLnBrk="1" hangingPunct="1">
              <a:buFont typeface="Wingdings" pitchFamily="2" charset="2"/>
              <a:buAutoNum type="arabicPeriod"/>
              <a:defRPr/>
            </a:pPr>
            <a:r>
              <a:rPr lang="zh-CN" altLang="en-US" dirty="0"/>
              <a:t>现代控制理论的主要内容</a:t>
            </a:r>
          </a:p>
          <a:p>
            <a:pPr marL="609600" indent="-609600" eaLnBrk="1" hangingPunct="1">
              <a:buFont typeface="Wingdings" pitchFamily="2" charset="2"/>
              <a:buAutoNum type="arabicPeriod"/>
              <a:defRPr/>
            </a:pPr>
            <a:r>
              <a:rPr lang="zh-CN" altLang="en-US" dirty="0"/>
              <a:t>一个最优控制问题的例子</a:t>
            </a:r>
          </a:p>
          <a:p>
            <a:pPr marL="609600" indent="-609600" eaLnBrk="1" hangingPunct="1">
              <a:buFont typeface="Wingdings" pitchFamily="2" charset="2"/>
              <a:buAutoNum type="arabicPeriod"/>
              <a:defRPr/>
            </a:pPr>
            <a:r>
              <a:rPr lang="zh-CN" altLang="en-US" dirty="0"/>
              <a:t>最优控制问题的描述</a:t>
            </a:r>
          </a:p>
          <a:p>
            <a:pPr marL="609600" indent="-609600" eaLnBrk="1" hangingPunct="1">
              <a:buFont typeface="Wingdings" pitchFamily="2" charset="2"/>
              <a:buAutoNum type="arabicPeriod"/>
              <a:defRPr/>
            </a:pPr>
            <a:r>
              <a:rPr lang="zh-CN" altLang="en-US" sz="3400" b="1" dirty="0">
                <a:solidFill>
                  <a:srgbClr val="FF3300"/>
                </a:solidFill>
                <a:effectLst>
                  <a:outerShdw blurRad="38100" dist="38100" dir="2700000" algn="tl">
                    <a:srgbClr val="000000"/>
                  </a:outerShdw>
                </a:effectLst>
              </a:rPr>
              <a:t>几点说明</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灯片编号占位符 4"/>
          <p:cNvSpPr>
            <a:spLocks noGrp="1"/>
          </p:cNvSpPr>
          <p:nvPr>
            <p:ph type="sldNum" sz="quarter" idx="11"/>
          </p:nvPr>
        </p:nvSpPr>
        <p:spPr>
          <a:noFill/>
        </p:spPr>
        <p:txBody>
          <a:bodyPr/>
          <a:lstStyle/>
          <a:p>
            <a:fld id="{15F8062D-ED89-4D17-B4C2-142790951710}" type="slidenum">
              <a:rPr lang="en-US" altLang="zh-CN"/>
              <a:pPr/>
              <a:t>36</a:t>
            </a:fld>
            <a:endParaRPr lang="en-US" altLang="zh-CN" dirty="0"/>
          </a:p>
        </p:txBody>
      </p:sp>
      <p:sp>
        <p:nvSpPr>
          <p:cNvPr id="32772" name="Rectangle 2"/>
          <p:cNvSpPr>
            <a:spLocks noGrp="1" noChangeArrowheads="1"/>
          </p:cNvSpPr>
          <p:nvPr>
            <p:ph type="title"/>
          </p:nvPr>
        </p:nvSpPr>
        <p:spPr/>
        <p:txBody>
          <a:bodyPr/>
          <a:lstStyle/>
          <a:p>
            <a:pPr eaLnBrk="1" hangingPunct="1"/>
            <a:r>
              <a:rPr lang="zh-CN" altLang="en-US" dirty="0"/>
              <a:t>控制与最优控制的普遍性</a:t>
            </a:r>
          </a:p>
        </p:txBody>
      </p:sp>
      <p:sp>
        <p:nvSpPr>
          <p:cNvPr id="72707" name="Rectangle 3"/>
          <p:cNvSpPr>
            <a:spLocks noGrp="1" noChangeArrowheads="1"/>
          </p:cNvSpPr>
          <p:nvPr>
            <p:ph type="body" idx="1"/>
          </p:nvPr>
        </p:nvSpPr>
        <p:spPr>
          <a:ln>
            <a:solidFill>
              <a:schemeClr val="accent1"/>
            </a:solidFill>
          </a:ln>
        </p:spPr>
        <p:txBody>
          <a:bodyPr>
            <a:noAutofit/>
          </a:bodyPr>
          <a:lstStyle/>
          <a:p>
            <a:pPr eaLnBrk="1" hangingPunct="1"/>
            <a:r>
              <a:rPr lang="zh-CN" altLang="en-US" sz="2300" dirty="0"/>
              <a:t>对一个因素定量分析首先需要对它量化，赋予它一个变量符号：</a:t>
            </a:r>
            <a:r>
              <a:rPr lang="en-US" altLang="zh-CN" sz="2300" i="1" dirty="0">
                <a:latin typeface="Times New Roman" pitchFamily="18" charset="0"/>
                <a:cs typeface="Times New Roman" pitchFamily="18" charset="0"/>
              </a:rPr>
              <a:t>X</a:t>
            </a:r>
          </a:p>
          <a:p>
            <a:pPr eaLnBrk="1" hangingPunct="1"/>
            <a:r>
              <a:rPr lang="zh-CN" altLang="en-US" sz="2300" dirty="0"/>
              <a:t>在时间意义下考察这个因素的变化，即得到</a:t>
            </a:r>
            <a:r>
              <a:rPr lang="en-US" altLang="zh-CN" sz="2300" i="1" dirty="0">
                <a:latin typeface="Times New Roman" pitchFamily="18" charset="0"/>
                <a:cs typeface="Times New Roman" pitchFamily="18" charset="0"/>
              </a:rPr>
              <a:t>X</a:t>
            </a:r>
            <a:r>
              <a:rPr lang="en-US" altLang="zh-CN" sz="2300" dirty="0">
                <a:latin typeface="Times New Roman" pitchFamily="18" charset="0"/>
                <a:cs typeface="Times New Roman" pitchFamily="18" charset="0"/>
              </a:rPr>
              <a:t>(</a:t>
            </a:r>
            <a:r>
              <a:rPr lang="en-US" altLang="zh-CN" sz="2300" i="1" dirty="0">
                <a:latin typeface="Times New Roman" pitchFamily="18" charset="0"/>
                <a:cs typeface="Times New Roman" pitchFamily="18" charset="0"/>
              </a:rPr>
              <a:t>t</a:t>
            </a:r>
            <a:r>
              <a:rPr lang="en-US" altLang="zh-CN" sz="2300" dirty="0">
                <a:latin typeface="Times New Roman" pitchFamily="18" charset="0"/>
                <a:cs typeface="Times New Roman" pitchFamily="18" charset="0"/>
              </a:rPr>
              <a:t>)</a:t>
            </a:r>
          </a:p>
          <a:p>
            <a:pPr eaLnBrk="1" hangingPunct="1"/>
            <a:r>
              <a:rPr lang="zh-CN" altLang="en-US" sz="2300" dirty="0"/>
              <a:t>如果存在另一个因素会对这个因素发生影响，将该因素命名为</a:t>
            </a:r>
            <a:r>
              <a:rPr lang="en-US" altLang="zh-CN" sz="2300" i="1" dirty="0">
                <a:latin typeface="Times New Roman" pitchFamily="18" charset="0"/>
                <a:cs typeface="Times New Roman" pitchFamily="18" charset="0"/>
              </a:rPr>
              <a:t>U</a:t>
            </a:r>
            <a:r>
              <a:rPr lang="en-US" altLang="zh-CN" sz="2300" dirty="0">
                <a:latin typeface="Times New Roman" pitchFamily="18" charset="0"/>
                <a:cs typeface="Times New Roman" pitchFamily="18" charset="0"/>
              </a:rPr>
              <a:t>(</a:t>
            </a:r>
            <a:r>
              <a:rPr lang="en-US" altLang="zh-CN" sz="2300" i="1" dirty="0">
                <a:latin typeface="Times New Roman" pitchFamily="18" charset="0"/>
                <a:cs typeface="Times New Roman" pitchFamily="18" charset="0"/>
              </a:rPr>
              <a:t>t</a:t>
            </a:r>
            <a:r>
              <a:rPr lang="en-US" altLang="zh-CN" sz="2300" dirty="0">
                <a:latin typeface="Times New Roman" pitchFamily="18" charset="0"/>
                <a:cs typeface="Times New Roman" pitchFamily="18" charset="0"/>
              </a:rPr>
              <a:t>)</a:t>
            </a:r>
          </a:p>
          <a:p>
            <a:pPr eaLnBrk="1" hangingPunct="1"/>
            <a:r>
              <a:rPr lang="zh-CN" altLang="en-US" sz="2300" dirty="0"/>
              <a:t>利用</a:t>
            </a:r>
            <a:r>
              <a:rPr lang="en-US" altLang="zh-CN" sz="2300" i="1" dirty="0">
                <a:latin typeface="Times New Roman" pitchFamily="18" charset="0"/>
                <a:cs typeface="Times New Roman" pitchFamily="18" charset="0"/>
              </a:rPr>
              <a:t>U</a:t>
            </a:r>
            <a:r>
              <a:rPr lang="en-US" altLang="zh-CN" sz="2300" dirty="0">
                <a:latin typeface="Times New Roman" pitchFamily="18" charset="0"/>
                <a:cs typeface="Times New Roman" pitchFamily="18" charset="0"/>
              </a:rPr>
              <a:t>(</a:t>
            </a:r>
            <a:r>
              <a:rPr lang="en-US" altLang="zh-CN" sz="2300" i="1" dirty="0">
                <a:latin typeface="Times New Roman" pitchFamily="18" charset="0"/>
                <a:cs typeface="Times New Roman" pitchFamily="18" charset="0"/>
              </a:rPr>
              <a:t>t</a:t>
            </a:r>
            <a:r>
              <a:rPr lang="en-US" altLang="zh-CN" sz="2300" dirty="0">
                <a:latin typeface="Times New Roman" pitchFamily="18" charset="0"/>
                <a:cs typeface="Times New Roman" pitchFamily="18" charset="0"/>
              </a:rPr>
              <a:t>)</a:t>
            </a:r>
            <a:r>
              <a:rPr lang="zh-CN" altLang="en-US" sz="2300" dirty="0"/>
              <a:t>来影响或干预</a:t>
            </a:r>
            <a:r>
              <a:rPr lang="en-US" altLang="zh-CN" sz="2300" i="1" dirty="0">
                <a:latin typeface="Times New Roman" pitchFamily="18" charset="0"/>
                <a:cs typeface="Times New Roman" pitchFamily="18" charset="0"/>
              </a:rPr>
              <a:t>X</a:t>
            </a:r>
            <a:r>
              <a:rPr lang="en-US" altLang="zh-CN" sz="2300" dirty="0">
                <a:latin typeface="Times New Roman" pitchFamily="18" charset="0"/>
                <a:cs typeface="Times New Roman" pitchFamily="18" charset="0"/>
              </a:rPr>
              <a:t>(</a:t>
            </a:r>
            <a:r>
              <a:rPr lang="en-US" altLang="zh-CN" sz="2300" i="1" dirty="0">
                <a:latin typeface="Times New Roman" pitchFamily="18" charset="0"/>
                <a:cs typeface="Times New Roman" pitchFamily="18" charset="0"/>
              </a:rPr>
              <a:t>t</a:t>
            </a:r>
            <a:r>
              <a:rPr lang="en-US" altLang="zh-CN" sz="2300" dirty="0">
                <a:latin typeface="Times New Roman" pitchFamily="18" charset="0"/>
                <a:cs typeface="Times New Roman" pitchFamily="18" charset="0"/>
              </a:rPr>
              <a:t>)</a:t>
            </a:r>
            <a:r>
              <a:rPr lang="zh-CN" altLang="en-US" sz="2300" dirty="0"/>
              <a:t>的演变，就是</a:t>
            </a:r>
            <a:r>
              <a:rPr lang="zh-CN" altLang="en-US" sz="2300" b="1" dirty="0">
                <a:solidFill>
                  <a:srgbClr val="FF0000"/>
                </a:solidFill>
              </a:rPr>
              <a:t>控制</a:t>
            </a:r>
            <a:endParaRPr lang="en-US" altLang="zh-CN" sz="2300" b="1" dirty="0">
              <a:solidFill>
                <a:srgbClr val="FF0000"/>
              </a:solidFill>
            </a:endParaRPr>
          </a:p>
          <a:p>
            <a:pPr eaLnBrk="1" hangingPunct="1"/>
            <a:r>
              <a:rPr lang="zh-CN" altLang="en-US" sz="2300" dirty="0"/>
              <a:t>寻找一个尽量好的控制率</a:t>
            </a:r>
            <a:r>
              <a:rPr lang="en-US" altLang="zh-CN" sz="2300" i="1" dirty="0">
                <a:latin typeface="Times New Roman" pitchFamily="18" charset="0"/>
                <a:cs typeface="Times New Roman" pitchFamily="18" charset="0"/>
              </a:rPr>
              <a:t>U</a:t>
            </a:r>
            <a:r>
              <a:rPr lang="zh-CN" altLang="en-US" sz="2300" dirty="0">
                <a:latin typeface="Times New Roman" pitchFamily="18" charset="0"/>
                <a:cs typeface="Times New Roman" pitchFamily="18" charset="0"/>
              </a:rPr>
              <a:t>*</a:t>
            </a:r>
            <a:r>
              <a:rPr lang="en-US" altLang="zh-CN" sz="2300" dirty="0">
                <a:latin typeface="Times New Roman" pitchFamily="18" charset="0"/>
                <a:cs typeface="Times New Roman" pitchFamily="18" charset="0"/>
              </a:rPr>
              <a:t>(</a:t>
            </a:r>
            <a:r>
              <a:rPr lang="en-US" altLang="zh-CN" sz="2300" i="1" dirty="0">
                <a:latin typeface="Times New Roman" pitchFamily="18" charset="0"/>
                <a:cs typeface="Times New Roman" pitchFamily="18" charset="0"/>
              </a:rPr>
              <a:t>t</a:t>
            </a:r>
            <a:r>
              <a:rPr lang="en-US" altLang="zh-CN" sz="2300" dirty="0">
                <a:latin typeface="Times New Roman" pitchFamily="18" charset="0"/>
                <a:cs typeface="Times New Roman" pitchFamily="18" charset="0"/>
              </a:rPr>
              <a:t>)</a:t>
            </a:r>
            <a:r>
              <a:rPr lang="en-US" altLang="zh-CN" sz="2300" dirty="0"/>
              <a:t> </a:t>
            </a:r>
            <a:r>
              <a:rPr lang="zh-CN" altLang="en-US" sz="2300" dirty="0"/>
              <a:t>，就是</a:t>
            </a:r>
            <a:r>
              <a:rPr lang="zh-CN" altLang="en-US" sz="2300" b="1" dirty="0">
                <a:solidFill>
                  <a:srgbClr val="FF0000"/>
                </a:solidFill>
              </a:rPr>
              <a:t>最优控制</a:t>
            </a:r>
            <a:endParaRPr lang="en-US" altLang="zh-CN" sz="2300" b="1" dirty="0">
              <a:solidFill>
                <a:srgbClr val="FF0000"/>
              </a:solidFill>
            </a:endParaRPr>
          </a:p>
          <a:p>
            <a:pPr eaLnBrk="1" hangingPunct="1"/>
            <a:r>
              <a:rPr lang="zh-CN" altLang="en-US" sz="2300" dirty="0"/>
              <a:t>即使决定不利用</a:t>
            </a:r>
            <a:r>
              <a:rPr lang="en-US" altLang="zh-CN" sz="2300" i="1" dirty="0">
                <a:latin typeface="Times New Roman" pitchFamily="18" charset="0"/>
                <a:cs typeface="Times New Roman" pitchFamily="18" charset="0"/>
              </a:rPr>
              <a:t>U</a:t>
            </a:r>
            <a:r>
              <a:rPr lang="en-US" altLang="zh-CN" sz="2300" dirty="0">
                <a:latin typeface="Times New Roman" pitchFamily="18" charset="0"/>
                <a:cs typeface="Times New Roman" pitchFamily="18" charset="0"/>
              </a:rPr>
              <a:t>(</a:t>
            </a:r>
            <a:r>
              <a:rPr lang="en-US" altLang="zh-CN" sz="2300" i="1" dirty="0">
                <a:latin typeface="Times New Roman" pitchFamily="18" charset="0"/>
                <a:cs typeface="Times New Roman" pitchFamily="18" charset="0"/>
              </a:rPr>
              <a:t>t</a:t>
            </a:r>
            <a:r>
              <a:rPr lang="en-US" altLang="zh-CN" sz="2300" dirty="0">
                <a:latin typeface="Times New Roman" pitchFamily="18" charset="0"/>
                <a:cs typeface="Times New Roman" pitchFamily="18" charset="0"/>
              </a:rPr>
              <a:t>)</a:t>
            </a:r>
            <a:r>
              <a:rPr lang="zh-CN" altLang="en-US" sz="2300" dirty="0"/>
              <a:t>来干预</a:t>
            </a:r>
            <a:r>
              <a:rPr lang="en-US" altLang="zh-CN" sz="2300" i="1" dirty="0">
                <a:latin typeface="Times New Roman" pitchFamily="18" charset="0"/>
                <a:cs typeface="Times New Roman" pitchFamily="18" charset="0"/>
              </a:rPr>
              <a:t>X</a:t>
            </a:r>
            <a:r>
              <a:rPr lang="en-US" altLang="zh-CN" sz="2300" dirty="0">
                <a:latin typeface="Times New Roman" pitchFamily="18" charset="0"/>
                <a:cs typeface="Times New Roman" pitchFamily="18" charset="0"/>
              </a:rPr>
              <a:t>(</a:t>
            </a:r>
            <a:r>
              <a:rPr lang="en-US" altLang="zh-CN" sz="2300" i="1" dirty="0">
                <a:latin typeface="Times New Roman" pitchFamily="18" charset="0"/>
                <a:cs typeface="Times New Roman" pitchFamily="18" charset="0"/>
              </a:rPr>
              <a:t>t</a:t>
            </a:r>
            <a:r>
              <a:rPr lang="en-US" altLang="zh-CN" sz="2300" dirty="0">
                <a:latin typeface="Times New Roman" pitchFamily="18" charset="0"/>
                <a:cs typeface="Times New Roman" pitchFamily="18" charset="0"/>
              </a:rPr>
              <a:t>)</a:t>
            </a:r>
            <a:r>
              <a:rPr lang="zh-CN" altLang="en-US" sz="2300" dirty="0"/>
              <a:t>的变化，这本身也是一种控制策略</a:t>
            </a:r>
            <a:endParaRPr lang="en-US" altLang="zh-CN" sz="2300" dirty="0"/>
          </a:p>
          <a:p>
            <a:pPr eaLnBrk="1" hangingPunct="1"/>
            <a:endParaRPr lang="en-US" altLang="zh-CN" sz="2300" dirty="0"/>
          </a:p>
          <a:p>
            <a:pPr eaLnBrk="1" hangingPunct="1"/>
            <a:r>
              <a:rPr lang="zh-CN" altLang="en-US" sz="2300" dirty="0"/>
              <a:t>请思考上述论述所体现出的控制与最优控制的普遍性</a:t>
            </a:r>
            <a:endParaRPr lang="en-US" altLang="zh-CN" sz="2300" dirty="0"/>
          </a:p>
          <a:p>
            <a:pPr eaLnBrk="1" hangingPunct="1">
              <a:buNone/>
            </a:pPr>
            <a:endParaRPr lang="en-US" altLang="zh-CN" sz="2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27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27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27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27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27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27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灯片编号占位符 4"/>
          <p:cNvSpPr>
            <a:spLocks noGrp="1"/>
          </p:cNvSpPr>
          <p:nvPr>
            <p:ph type="sldNum" sz="quarter" idx="11"/>
          </p:nvPr>
        </p:nvSpPr>
        <p:spPr>
          <a:noFill/>
        </p:spPr>
        <p:txBody>
          <a:bodyPr/>
          <a:lstStyle/>
          <a:p>
            <a:fld id="{15F8062D-ED89-4D17-B4C2-142790951710}" type="slidenum">
              <a:rPr lang="en-US" altLang="zh-CN"/>
              <a:pPr/>
              <a:t>37</a:t>
            </a:fld>
            <a:endParaRPr lang="en-US" altLang="zh-CN"/>
          </a:p>
        </p:txBody>
      </p:sp>
      <p:sp>
        <p:nvSpPr>
          <p:cNvPr id="32772" name="Rectangle 2"/>
          <p:cNvSpPr>
            <a:spLocks noGrp="1" noChangeArrowheads="1"/>
          </p:cNvSpPr>
          <p:nvPr>
            <p:ph type="title"/>
          </p:nvPr>
        </p:nvSpPr>
        <p:spPr/>
        <p:txBody>
          <a:bodyPr/>
          <a:lstStyle/>
          <a:p>
            <a:pPr eaLnBrk="1" hangingPunct="1"/>
            <a:r>
              <a:rPr lang="zh-CN" altLang="en-US"/>
              <a:t>最优控制的发展状况</a:t>
            </a:r>
          </a:p>
        </p:txBody>
      </p:sp>
      <p:sp>
        <p:nvSpPr>
          <p:cNvPr id="72707" name="Rectangle 3"/>
          <p:cNvSpPr>
            <a:spLocks noGrp="1" noChangeArrowheads="1"/>
          </p:cNvSpPr>
          <p:nvPr>
            <p:ph type="body" idx="1"/>
          </p:nvPr>
        </p:nvSpPr>
        <p:spPr/>
        <p:txBody>
          <a:bodyPr/>
          <a:lstStyle/>
          <a:p>
            <a:pPr eaLnBrk="1" hangingPunct="1"/>
            <a:r>
              <a:rPr lang="zh-CN" altLang="en-US" dirty="0"/>
              <a:t>最优控制理论的确立在60~70年代</a:t>
            </a:r>
          </a:p>
          <a:p>
            <a:pPr eaLnBrk="1" hangingPunct="1"/>
            <a:r>
              <a:rPr lang="zh-CN" altLang="en-US" dirty="0"/>
              <a:t>应用中的困难：</a:t>
            </a:r>
          </a:p>
          <a:p>
            <a:pPr lvl="1" eaLnBrk="1" hangingPunct="1"/>
            <a:r>
              <a:rPr lang="zh-CN" altLang="en-US" dirty="0"/>
              <a:t>对模型精度有较高的要求，鲁棒性差</a:t>
            </a:r>
          </a:p>
          <a:p>
            <a:pPr lvl="1" eaLnBrk="1" hangingPunct="1"/>
            <a:r>
              <a:rPr lang="zh-CN" altLang="en-US" dirty="0"/>
              <a:t>引发了对控制理论进一步的研究</a:t>
            </a:r>
          </a:p>
          <a:p>
            <a:pPr lvl="2" eaLnBrk="1" hangingPunct="1"/>
            <a:r>
              <a:rPr lang="zh-CN" altLang="en-US" dirty="0"/>
              <a:t>模型参数变化 —— 自适应控制</a:t>
            </a:r>
          </a:p>
          <a:p>
            <a:pPr lvl="2" eaLnBrk="1" hangingPunct="1"/>
            <a:r>
              <a:rPr lang="zh-CN" altLang="en-US" dirty="0"/>
              <a:t>模型结构变化 —— 鲁棒控制</a:t>
            </a:r>
          </a:p>
          <a:p>
            <a:pPr lvl="2" eaLnBrk="1" hangingPunct="1"/>
            <a:r>
              <a:rPr lang="zh-CN" altLang="en-US" dirty="0"/>
              <a:t>模型的非线性 —— 非线性控制</a:t>
            </a:r>
          </a:p>
          <a:p>
            <a:pPr lvl="2" eaLnBrk="1" hangingPunct="1"/>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27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27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27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270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7270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270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27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灯片编号占位符 4"/>
          <p:cNvSpPr>
            <a:spLocks noGrp="1"/>
          </p:cNvSpPr>
          <p:nvPr>
            <p:ph type="sldNum" sz="quarter" idx="11"/>
          </p:nvPr>
        </p:nvSpPr>
        <p:spPr>
          <a:noFill/>
        </p:spPr>
        <p:txBody>
          <a:bodyPr/>
          <a:lstStyle/>
          <a:p>
            <a:fld id="{6C52307D-52F0-44C5-AD5E-5C25219F0599}" type="slidenum">
              <a:rPr lang="en-US" altLang="zh-CN"/>
              <a:pPr/>
              <a:t>38</a:t>
            </a:fld>
            <a:endParaRPr lang="en-US" altLang="zh-CN"/>
          </a:p>
        </p:txBody>
      </p:sp>
      <p:sp>
        <p:nvSpPr>
          <p:cNvPr id="33796" name="Rectangle 2"/>
          <p:cNvSpPr>
            <a:spLocks noGrp="1" noChangeArrowheads="1"/>
          </p:cNvSpPr>
          <p:nvPr>
            <p:ph type="title"/>
          </p:nvPr>
        </p:nvSpPr>
        <p:spPr/>
        <p:txBody>
          <a:bodyPr/>
          <a:lstStyle/>
          <a:p>
            <a:pPr eaLnBrk="1" hangingPunct="1"/>
            <a:r>
              <a:rPr lang="zh-CN" altLang="en-US" dirty="0"/>
              <a:t>最优控制课的作用</a:t>
            </a:r>
          </a:p>
        </p:txBody>
      </p:sp>
      <p:sp>
        <p:nvSpPr>
          <p:cNvPr id="74755" name="Rectangle 3"/>
          <p:cNvSpPr>
            <a:spLocks noGrp="1" noChangeArrowheads="1"/>
          </p:cNvSpPr>
          <p:nvPr>
            <p:ph type="body" idx="1"/>
          </p:nvPr>
        </p:nvSpPr>
        <p:spPr>
          <a:xfrm>
            <a:off x="467544" y="1484784"/>
            <a:ext cx="8229600" cy="4643470"/>
          </a:xfrm>
        </p:spPr>
        <p:txBody>
          <a:bodyPr/>
          <a:lstStyle/>
          <a:p>
            <a:pPr eaLnBrk="1" hangingPunct="1"/>
            <a:r>
              <a:rPr lang="zh-CN" altLang="en-US" dirty="0"/>
              <a:t>最优控制是后续控制理论的基础</a:t>
            </a:r>
          </a:p>
          <a:p>
            <a:pPr lvl="1" eaLnBrk="1" hangingPunct="1"/>
            <a:r>
              <a:rPr lang="zh-CN" altLang="en-US" dirty="0"/>
              <a:t>引入了</a:t>
            </a:r>
            <a:r>
              <a:rPr lang="zh-CN" altLang="en-US" b="1" dirty="0">
                <a:solidFill>
                  <a:srgbClr val="FF3300"/>
                </a:solidFill>
              </a:rPr>
              <a:t>最优化</a:t>
            </a:r>
            <a:r>
              <a:rPr lang="zh-CN" altLang="en-US" dirty="0"/>
              <a:t>的概念，从基于经验的控制器设计到基于程式化计算的控制器设计</a:t>
            </a:r>
          </a:p>
          <a:p>
            <a:pPr lvl="1" eaLnBrk="1" hangingPunct="1"/>
            <a:r>
              <a:rPr lang="zh-CN" altLang="en-US" dirty="0"/>
              <a:t>从</a:t>
            </a:r>
            <a:r>
              <a:rPr lang="zh-CN" altLang="en-US" b="1" dirty="0">
                <a:solidFill>
                  <a:srgbClr val="FF3300"/>
                </a:solidFill>
              </a:rPr>
              <a:t>频率域</a:t>
            </a:r>
            <a:r>
              <a:rPr lang="zh-CN" altLang="en-US" dirty="0"/>
              <a:t>回到</a:t>
            </a:r>
            <a:r>
              <a:rPr lang="zh-CN" altLang="en-US" b="1" dirty="0">
                <a:solidFill>
                  <a:srgbClr val="FF3300"/>
                </a:solidFill>
              </a:rPr>
              <a:t>时间域</a:t>
            </a:r>
          </a:p>
          <a:p>
            <a:pPr eaLnBrk="1" hangingPunct="1"/>
            <a:r>
              <a:rPr lang="zh-CN" altLang="en-US" dirty="0"/>
              <a:t>最优控制仍然有应用的价值</a:t>
            </a:r>
          </a:p>
          <a:p>
            <a:pPr lvl="1" eaLnBrk="1" hangingPunct="1"/>
            <a:r>
              <a:rPr lang="zh-CN" altLang="en-US" dirty="0"/>
              <a:t>如果可以建立或获得相对较精确的对象模型</a:t>
            </a:r>
            <a:endParaRPr lang="en-US" altLang="zh-CN" dirty="0"/>
          </a:p>
          <a:p>
            <a:pPr eaLnBrk="1" hangingPunct="1"/>
            <a:r>
              <a:rPr lang="zh-CN" altLang="en-US" dirty="0"/>
              <a:t>控制理论的基本思想</a:t>
            </a:r>
            <a:endParaRPr lang="en-US" altLang="zh-CN" dirty="0"/>
          </a:p>
          <a:p>
            <a:pPr lvl="1" eaLnBrk="1" hangingPunct="1">
              <a:lnSpc>
                <a:spcPct val="90000"/>
              </a:lnSpc>
            </a:pPr>
            <a:r>
              <a:rPr lang="zh-CN" altLang="en-US" sz="2400" dirty="0"/>
              <a:t>系统的思想</a:t>
            </a:r>
          </a:p>
          <a:p>
            <a:pPr lvl="1" eaLnBrk="1" hangingPunct="1">
              <a:lnSpc>
                <a:spcPct val="90000"/>
              </a:lnSpc>
            </a:pPr>
            <a:r>
              <a:rPr lang="zh-CN" altLang="en-US" sz="2400" dirty="0"/>
              <a:t>反馈的思想</a:t>
            </a:r>
            <a:endParaRPr lang="en-US" altLang="zh-CN" sz="2400" dirty="0"/>
          </a:p>
          <a:p>
            <a:pPr lvl="1" eaLnBrk="1" hangingPunct="1">
              <a:lnSpc>
                <a:spcPct val="90000"/>
              </a:lnSpc>
            </a:pPr>
            <a:r>
              <a:rPr lang="zh-CN" altLang="en-US" sz="2400" dirty="0"/>
              <a:t>优化的思想</a:t>
            </a:r>
          </a:p>
          <a:p>
            <a:pPr eaLnBrk="1" hangingPunct="1"/>
            <a:endParaRPr lang="zh-CN" altLang="en-US" dirty="0"/>
          </a:p>
        </p:txBody>
      </p:sp>
      <p:grpSp>
        <p:nvGrpSpPr>
          <p:cNvPr id="9" name="组合 8"/>
          <p:cNvGrpSpPr/>
          <p:nvPr/>
        </p:nvGrpSpPr>
        <p:grpSpPr>
          <a:xfrm>
            <a:off x="3275856" y="5013176"/>
            <a:ext cx="5000660" cy="1000132"/>
            <a:chOff x="3929058" y="5072074"/>
            <a:chExt cx="5000660" cy="1000132"/>
          </a:xfrm>
        </p:grpSpPr>
        <p:sp>
          <p:nvSpPr>
            <p:cNvPr id="7" name="圆角矩形 6"/>
            <p:cNvSpPr/>
            <p:nvPr/>
          </p:nvSpPr>
          <p:spPr bwMode="auto">
            <a:xfrm>
              <a:off x="4143372" y="5357826"/>
              <a:ext cx="4786346" cy="510778"/>
            </a:xfrm>
            <a:prstGeom prst="roundRect">
              <a:avLst/>
            </a:prstGeom>
            <a:solidFill>
              <a:schemeClr val="accent1"/>
            </a:solidFill>
            <a:ln w="9525" cap="flat" cmpd="sng" algn="ctr">
              <a:solidFill>
                <a:srgbClr val="CC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FF0000"/>
                  </a:solidFill>
                  <a:latin typeface="Arial" charset="0"/>
                  <a:ea typeface="宋体" pitchFamily="2" charset="-122"/>
                </a:rPr>
                <a:t>在最优控制课程中集中体现出来</a:t>
              </a:r>
              <a:r>
                <a:rPr kumimoji="0" lang="en-US" altLang="zh-CN" sz="2400" b="1" i="0" u="none" strike="noStrike" cap="none" normalizeH="0" baseline="0" dirty="0">
                  <a:ln>
                    <a:noFill/>
                  </a:ln>
                  <a:solidFill>
                    <a:srgbClr val="FF0000"/>
                  </a:solidFill>
                  <a:latin typeface="Arial" charset="0"/>
                  <a:ea typeface="宋体" pitchFamily="2" charset="-122"/>
                </a:rPr>
                <a:t>!</a:t>
              </a:r>
              <a:endParaRPr kumimoji="0" lang="zh-CN" altLang="en-US" sz="2400" b="1" i="0" u="none" strike="noStrike" cap="none" normalizeH="0" baseline="0" dirty="0">
                <a:ln>
                  <a:noFill/>
                </a:ln>
                <a:solidFill>
                  <a:srgbClr val="FF0000"/>
                </a:solidFill>
                <a:latin typeface="Arial" charset="0"/>
                <a:ea typeface="宋体" pitchFamily="2" charset="-122"/>
              </a:endParaRPr>
            </a:p>
          </p:txBody>
        </p:sp>
        <p:sp>
          <p:nvSpPr>
            <p:cNvPr id="8" name="右大括号 7"/>
            <p:cNvSpPr/>
            <p:nvPr/>
          </p:nvSpPr>
          <p:spPr bwMode="auto">
            <a:xfrm>
              <a:off x="3929058" y="5072074"/>
              <a:ext cx="214314" cy="1000132"/>
            </a:xfrm>
            <a:prstGeom prst="rightBrace">
              <a:avLst/>
            </a:prstGeom>
            <a:noFill/>
            <a:ln w="952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47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47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47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475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475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475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7475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7475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0.70"/>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灯片编号占位符 4"/>
          <p:cNvSpPr>
            <a:spLocks noGrp="1"/>
          </p:cNvSpPr>
          <p:nvPr>
            <p:ph type="sldNum" sz="quarter" idx="11"/>
          </p:nvPr>
        </p:nvSpPr>
        <p:spPr>
          <a:noFill/>
        </p:spPr>
        <p:txBody>
          <a:bodyPr/>
          <a:lstStyle/>
          <a:p>
            <a:fld id="{E6F53B2B-50A0-4F90-92A7-66A38481E299}" type="slidenum">
              <a:rPr lang="en-US" altLang="zh-CN"/>
              <a:pPr/>
              <a:t>39</a:t>
            </a:fld>
            <a:endParaRPr lang="en-US" altLang="zh-CN"/>
          </a:p>
        </p:txBody>
      </p:sp>
      <p:sp>
        <p:nvSpPr>
          <p:cNvPr id="36868" name="Rectangle 2"/>
          <p:cNvSpPr>
            <a:spLocks noGrp="1" noChangeArrowheads="1"/>
          </p:cNvSpPr>
          <p:nvPr>
            <p:ph type="title"/>
          </p:nvPr>
        </p:nvSpPr>
        <p:spPr/>
        <p:txBody>
          <a:bodyPr/>
          <a:lstStyle/>
          <a:p>
            <a:pPr eaLnBrk="1" hangingPunct="1"/>
            <a:r>
              <a:rPr lang="zh-CN" altLang="en-US"/>
              <a:t>扩展阅读</a:t>
            </a:r>
          </a:p>
        </p:txBody>
      </p:sp>
      <p:sp>
        <p:nvSpPr>
          <p:cNvPr id="158723" name="Rectangle 3"/>
          <p:cNvSpPr>
            <a:spLocks noGrp="1" noChangeArrowheads="1"/>
          </p:cNvSpPr>
          <p:nvPr>
            <p:ph type="body" idx="1"/>
          </p:nvPr>
        </p:nvSpPr>
        <p:spPr/>
        <p:txBody>
          <a:bodyPr/>
          <a:lstStyle/>
          <a:p>
            <a:pPr eaLnBrk="1" hangingPunct="1">
              <a:defRPr/>
            </a:pPr>
            <a:r>
              <a:rPr lang="zh-CN" altLang="en-US" sz="2800" dirty="0"/>
              <a:t>郑应平</a:t>
            </a:r>
            <a:r>
              <a:rPr lang="en-US" altLang="zh-CN" sz="2800" dirty="0"/>
              <a:t>. </a:t>
            </a:r>
            <a:r>
              <a:rPr lang="zh-CN" altLang="en-US" sz="2800" dirty="0"/>
              <a:t>充满魅力的现代控制理论</a:t>
            </a:r>
            <a:r>
              <a:rPr lang="en-US" altLang="zh-CN" sz="2800" dirty="0"/>
              <a:t>[J]. </a:t>
            </a:r>
            <a:r>
              <a:rPr lang="zh-CN" altLang="en-US" sz="2800" dirty="0"/>
              <a:t>自动化博览</a:t>
            </a:r>
            <a:r>
              <a:rPr lang="en-US" altLang="zh-CN" sz="2800" dirty="0"/>
              <a:t>, 2003,(05)</a:t>
            </a:r>
          </a:p>
          <a:p>
            <a:pPr eaLnBrk="1" hangingPunct="1">
              <a:defRPr/>
            </a:pPr>
            <a:r>
              <a:rPr lang="zh-CN" altLang="en-US" sz="2800" dirty="0"/>
              <a:t>何毓琦</a:t>
            </a:r>
            <a:r>
              <a:rPr lang="en-US" altLang="zh-CN" sz="2800" dirty="0"/>
              <a:t>. </a:t>
            </a:r>
            <a:r>
              <a:rPr lang="zh-CN" altLang="en-US" sz="2800" dirty="0"/>
              <a:t>控制理论与系统的过去、现在与将来</a:t>
            </a:r>
            <a:r>
              <a:rPr lang="en-US" altLang="zh-CN" sz="2800" dirty="0"/>
              <a:t>, 2011-5-11</a:t>
            </a:r>
          </a:p>
          <a:p>
            <a:pPr marL="0" indent="0" eaLnBrk="1" hangingPunct="1">
              <a:buNone/>
              <a:defRPr/>
            </a:pPr>
            <a:r>
              <a:rPr lang="en-US" altLang="zh-CN" sz="2000" dirty="0"/>
              <a:t>http://meeting.xjtu.edu.cn/front/detail.do?method=jzyg&amp;article_id=1207</a:t>
            </a:r>
          </a:p>
          <a:p>
            <a:pPr eaLnBrk="1" hangingPunct="1">
              <a:defRPr/>
            </a:pPr>
            <a:r>
              <a:rPr lang="en-US" altLang="zh-CN" sz="2800" dirty="0"/>
              <a:t>Bryson, A.E., Jr., "Optimal control-1950 to 1985," </a:t>
            </a:r>
            <a:r>
              <a:rPr lang="en-US" altLang="zh-CN" sz="2800" i="1" dirty="0"/>
              <a:t>IEEE Control Systems</a:t>
            </a:r>
            <a:r>
              <a:rPr lang="en-US" altLang="zh-CN" sz="2800" dirty="0"/>
              <a:t>, vol.16, no.3, pp.26,33, Jun 1996</a:t>
            </a:r>
          </a:p>
        </p:txBody>
      </p:sp>
    </p:spTree>
    <p:extLst>
      <p:ext uri="{BB962C8B-B14F-4D97-AF65-F5344CB8AC3E}">
        <p14:creationId xmlns:p14="http://schemas.microsoft.com/office/powerpoint/2010/main" val="208518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灯片编号占位符 4"/>
          <p:cNvSpPr>
            <a:spLocks noGrp="1"/>
          </p:cNvSpPr>
          <p:nvPr>
            <p:ph type="sldNum" sz="quarter" idx="11"/>
          </p:nvPr>
        </p:nvSpPr>
        <p:spPr>
          <a:noFill/>
        </p:spPr>
        <p:txBody>
          <a:bodyPr/>
          <a:lstStyle/>
          <a:p>
            <a:fld id="{90358303-85DF-4999-BDE4-C22CDEA470A7}" type="slidenum">
              <a:rPr lang="en-US" altLang="zh-CN"/>
              <a:pPr/>
              <a:t>4</a:t>
            </a:fld>
            <a:endParaRPr lang="en-US" altLang="zh-CN"/>
          </a:p>
        </p:txBody>
      </p:sp>
      <p:sp>
        <p:nvSpPr>
          <p:cNvPr id="18436" name="Rectangle 2"/>
          <p:cNvSpPr>
            <a:spLocks noGrp="1" noChangeArrowheads="1"/>
          </p:cNvSpPr>
          <p:nvPr>
            <p:ph type="title"/>
          </p:nvPr>
        </p:nvSpPr>
        <p:spPr/>
        <p:txBody>
          <a:bodyPr/>
          <a:lstStyle/>
          <a:p>
            <a:pPr eaLnBrk="1" hangingPunct="1"/>
            <a:r>
              <a:rPr lang="zh-CN" altLang="en-US" dirty="0"/>
              <a:t>自动化技术的新发展</a:t>
            </a:r>
          </a:p>
        </p:txBody>
      </p:sp>
      <p:sp>
        <p:nvSpPr>
          <p:cNvPr id="94211" name="Rectangle 3"/>
          <p:cNvSpPr>
            <a:spLocks noGrp="1" noChangeArrowheads="1"/>
          </p:cNvSpPr>
          <p:nvPr>
            <p:ph type="body" idx="1"/>
          </p:nvPr>
        </p:nvSpPr>
        <p:spPr>
          <a:xfrm>
            <a:off x="609600" y="1905000"/>
            <a:ext cx="7772400" cy="3048000"/>
          </a:xfrm>
        </p:spPr>
        <p:txBody>
          <a:bodyPr/>
          <a:lstStyle/>
          <a:p>
            <a:pPr eaLnBrk="1" hangingPunct="1">
              <a:lnSpc>
                <a:spcPct val="90000"/>
              </a:lnSpc>
            </a:pPr>
            <a:r>
              <a:rPr lang="zh-CN" altLang="en-US" sz="2600" dirty="0"/>
              <a:t>工厂全球化、开放化</a:t>
            </a:r>
          </a:p>
          <a:p>
            <a:pPr lvl="1" eaLnBrk="1" hangingPunct="1">
              <a:lnSpc>
                <a:spcPct val="90000"/>
              </a:lnSpc>
            </a:pPr>
            <a:r>
              <a:rPr lang="zh-CN" altLang="en-US" sz="2200" dirty="0"/>
              <a:t>出现柔性制造、虚拟工厂、</a:t>
            </a:r>
            <a:r>
              <a:rPr lang="en-US" altLang="zh-CN" sz="2200" dirty="0"/>
              <a:t>CIMS （Computer   Integrated Manufactory</a:t>
            </a:r>
            <a:r>
              <a:rPr lang="zh-CN" altLang="en-US" sz="2200" dirty="0"/>
              <a:t> </a:t>
            </a:r>
            <a:r>
              <a:rPr lang="en-US" altLang="zh-CN" sz="2200" dirty="0"/>
              <a:t>Systems) 、</a:t>
            </a:r>
            <a:r>
              <a:rPr lang="en-US" altLang="zh-CN" sz="2200" dirty="0" err="1"/>
              <a:t>CIPS（Computer</a:t>
            </a:r>
            <a:r>
              <a:rPr lang="en-US" altLang="zh-CN" sz="2200" dirty="0"/>
              <a:t>   Integrated Processing Systems) ，</a:t>
            </a:r>
            <a:r>
              <a:rPr lang="zh-CN" altLang="en-US" sz="2200" dirty="0"/>
              <a:t>现场总线技术越来越成熟</a:t>
            </a:r>
          </a:p>
          <a:p>
            <a:pPr eaLnBrk="1" hangingPunct="1">
              <a:lnSpc>
                <a:spcPct val="90000"/>
              </a:lnSpc>
            </a:pPr>
            <a:r>
              <a:rPr lang="zh-CN" altLang="en-US" sz="2600" dirty="0"/>
              <a:t>机器人、智能自动化技术</a:t>
            </a:r>
          </a:p>
          <a:p>
            <a:pPr eaLnBrk="1" hangingPunct="1">
              <a:lnSpc>
                <a:spcPct val="90000"/>
              </a:lnSpc>
            </a:pPr>
            <a:r>
              <a:rPr lang="zh-CN" altLang="en-US" sz="2600" dirty="0"/>
              <a:t>智能制造(</a:t>
            </a:r>
            <a:r>
              <a:rPr lang="en-US" altLang="zh-CN" sz="2600" dirty="0"/>
              <a:t>IM)</a:t>
            </a:r>
          </a:p>
          <a:p>
            <a:pPr eaLnBrk="1" hangingPunct="1">
              <a:lnSpc>
                <a:spcPct val="90000"/>
              </a:lnSpc>
            </a:pPr>
            <a:r>
              <a:rPr lang="zh-CN" altLang="en-US" sz="2600" dirty="0"/>
              <a:t>实时的嵌入式系统控制技术发展的新领域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42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42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942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942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页脚占位符 1"/>
          <p:cNvSpPr>
            <a:spLocks noGrp="1"/>
          </p:cNvSpPr>
          <p:nvPr>
            <p:ph type="ftr" sz="quarter" idx="10"/>
          </p:nvPr>
        </p:nvSpPr>
        <p:spPr>
          <a:noFill/>
        </p:spPr>
        <p:txBody>
          <a:bodyPr/>
          <a:lstStyle/>
          <a:p>
            <a:r>
              <a:rPr lang="en-US" altLang="zh-CN"/>
              <a:t>高峰</a:t>
            </a:r>
          </a:p>
        </p:txBody>
      </p:sp>
      <p:sp>
        <p:nvSpPr>
          <p:cNvPr id="3076" name="灯片编号占位符 2"/>
          <p:cNvSpPr>
            <a:spLocks noGrp="1"/>
          </p:cNvSpPr>
          <p:nvPr>
            <p:ph type="sldNum" sz="quarter" idx="11"/>
          </p:nvPr>
        </p:nvSpPr>
        <p:spPr>
          <a:noFill/>
        </p:spPr>
        <p:txBody>
          <a:bodyPr/>
          <a:lstStyle/>
          <a:p>
            <a:fld id="{52EC575C-18F5-4C24-BA66-6EBD621C796F}" type="slidenum">
              <a:rPr lang="en-US" altLang="zh-CN"/>
              <a:pPr/>
              <a:t>5</a:t>
            </a:fld>
            <a:endParaRPr lang="en-US" altLang="zh-CN"/>
          </a:p>
        </p:txBody>
      </p:sp>
      <p:graphicFrame>
        <p:nvGraphicFramePr>
          <p:cNvPr id="58370" name="Object 2"/>
          <p:cNvGraphicFramePr>
            <a:graphicFrameLocks noChangeAspect="1"/>
          </p:cNvGraphicFramePr>
          <p:nvPr/>
        </p:nvGraphicFramePr>
        <p:xfrm>
          <a:off x="381000" y="762000"/>
          <a:ext cx="8305800" cy="5843588"/>
        </p:xfrm>
        <a:graphic>
          <a:graphicData uri="http://schemas.openxmlformats.org/presentationml/2006/ole">
            <mc:AlternateContent xmlns:mc="http://schemas.openxmlformats.org/markup-compatibility/2006">
              <mc:Choice xmlns:v="urn:schemas-microsoft-com:vml" Requires="v">
                <p:oleObj name="VISIO" r:id="rId3" imgW="10693908" imgH="7520940" progId="">
                  <p:embed/>
                </p:oleObj>
              </mc:Choice>
              <mc:Fallback>
                <p:oleObj name="VISIO" r:id="rId3" imgW="10693908" imgH="752094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762000"/>
                        <a:ext cx="8305800" cy="584358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Rectangle 4"/>
          <p:cNvSpPr>
            <a:spLocks noGrp="1" noChangeArrowheads="1"/>
          </p:cNvSpPr>
          <p:nvPr>
            <p:ph type="title" idx="4294967295"/>
          </p:nvPr>
        </p:nvSpPr>
        <p:spPr>
          <a:xfrm>
            <a:off x="228600" y="228600"/>
            <a:ext cx="4648200" cy="762000"/>
          </a:xfrm>
        </p:spPr>
        <p:txBody>
          <a:bodyPr/>
          <a:lstStyle/>
          <a:p>
            <a:pPr eaLnBrk="1" hangingPunct="1"/>
            <a:r>
              <a:rPr lang="zh-CN" altLang="en-US" sz="2600" b="0">
                <a:solidFill>
                  <a:srgbClr val="FF0000"/>
                </a:solidFill>
                <a:latin typeface="Times New Roman" pitchFamily="18" charset="0"/>
                <a:ea typeface="隶书" pitchFamily="49" charset="-122"/>
              </a:rPr>
              <a:t>企业自动化系统结构</a:t>
            </a:r>
            <a:br>
              <a:rPr lang="zh-CN" altLang="en-US" sz="2600" b="0">
                <a:solidFill>
                  <a:srgbClr val="FF0000"/>
                </a:solidFill>
                <a:latin typeface="Times New Roman" pitchFamily="18" charset="0"/>
                <a:ea typeface="隶书" pitchFamily="49" charset="-122"/>
              </a:rPr>
            </a:b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 calcmode="lin" valueType="num">
                                      <p:cBhvr>
                                        <p:cTn id="7" dur="500" fill="hold"/>
                                        <p:tgtEl>
                                          <p:spTgt spid="58370"/>
                                        </p:tgtEl>
                                        <p:attrNameLst>
                                          <p:attrName>ppt_w</p:attrName>
                                        </p:attrNameLst>
                                      </p:cBhvr>
                                      <p:tavLst>
                                        <p:tav tm="0">
                                          <p:val>
                                            <p:fltVal val="0"/>
                                          </p:val>
                                        </p:tav>
                                        <p:tav tm="100000">
                                          <p:val>
                                            <p:strVal val="#ppt_w"/>
                                          </p:val>
                                        </p:tav>
                                      </p:tavLst>
                                    </p:anim>
                                    <p:anim calcmode="lin" valueType="num">
                                      <p:cBhvr>
                                        <p:cTn id="8" dur="500" fill="hold"/>
                                        <p:tgtEl>
                                          <p:spTgt spid="583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灯片编号占位符 2"/>
          <p:cNvSpPr>
            <a:spLocks noGrp="1"/>
          </p:cNvSpPr>
          <p:nvPr>
            <p:ph type="sldNum" sz="quarter" idx="11"/>
          </p:nvPr>
        </p:nvSpPr>
        <p:spPr>
          <a:noFill/>
        </p:spPr>
        <p:txBody>
          <a:bodyPr/>
          <a:lstStyle/>
          <a:p>
            <a:fld id="{E393E5E6-FB03-4909-B777-709109BC8ADC}" type="slidenum">
              <a:rPr lang="en-US" altLang="zh-CN"/>
              <a:pPr/>
              <a:t>6</a:t>
            </a:fld>
            <a:endParaRPr lang="en-US" altLang="zh-CN"/>
          </a:p>
        </p:txBody>
      </p:sp>
      <p:sp>
        <p:nvSpPr>
          <p:cNvPr id="106499" name="Rectangle 3"/>
          <p:cNvSpPr>
            <a:spLocks noChangeArrowheads="1"/>
          </p:cNvSpPr>
          <p:nvPr/>
        </p:nvSpPr>
        <p:spPr bwMode="auto">
          <a:xfrm>
            <a:off x="250825" y="1052513"/>
            <a:ext cx="7705725" cy="1219200"/>
          </a:xfrm>
          <a:prstGeom prst="rect">
            <a:avLst/>
          </a:prstGeom>
          <a:noFill/>
          <a:ln w="9525">
            <a:noFill/>
            <a:miter lim="800000"/>
            <a:headEnd/>
            <a:tailEnd/>
          </a:ln>
        </p:spPr>
        <p:txBody>
          <a:bodyPr/>
          <a:lstStyle/>
          <a:p>
            <a:pPr marL="342900" indent="-342900" algn="just">
              <a:spcBef>
                <a:spcPct val="20000"/>
              </a:spcBef>
            </a:pPr>
            <a:r>
              <a:rPr kumimoji="1" lang="zh-CN" altLang="en-US" sz="2400" dirty="0">
                <a:solidFill>
                  <a:srgbClr val="FF6600"/>
                </a:solidFill>
                <a:latin typeface="宋体" pitchFamily="2" charset="-122"/>
              </a:rPr>
              <a:t>1)</a:t>
            </a:r>
            <a:r>
              <a:rPr kumimoji="1" lang="zh-CN" altLang="en-US" sz="2800" dirty="0">
                <a:latin typeface="宋体" pitchFamily="2" charset="-122"/>
              </a:rPr>
              <a:t> </a:t>
            </a:r>
            <a:r>
              <a:rPr kumimoji="1" lang="zh-CN" altLang="en-US" sz="2400" dirty="0">
                <a:solidFill>
                  <a:srgbClr val="FF6600"/>
                </a:solidFill>
                <a:latin typeface="Times New Roman" pitchFamily="18" charset="0"/>
                <a:ea typeface="楷体_GB2312" pitchFamily="49" charset="-122"/>
              </a:rPr>
              <a:t>空间飞行器的导航和控制系统。</a:t>
            </a:r>
            <a:r>
              <a:rPr kumimoji="1" lang="zh-CN" altLang="en-US" sz="2000" dirty="0">
                <a:latin typeface="Times New Roman" pitchFamily="18" charset="0"/>
                <a:ea typeface="楷体_GB2312" pitchFamily="49" charset="-122"/>
              </a:rPr>
              <a:t>包括商业飞机、制导导弹、高级战斗机、发射飞船和卫星等。它提供了在面临大的环境和系统不确定性时，系统的稳定性和跟踪。</a:t>
            </a:r>
            <a:endParaRPr kumimoji="1" lang="zh-CN" altLang="en-US" sz="2800" dirty="0">
              <a:latin typeface="Times New Roman" pitchFamily="18" charset="0"/>
              <a:ea typeface="楷体_GB2312" pitchFamily="49" charset="-122"/>
            </a:endParaRPr>
          </a:p>
        </p:txBody>
      </p:sp>
      <p:graphicFrame>
        <p:nvGraphicFramePr>
          <p:cNvPr id="106500" name="Object 4"/>
          <p:cNvGraphicFramePr>
            <a:graphicFrameLocks noChangeAspect="1"/>
          </p:cNvGraphicFramePr>
          <p:nvPr/>
        </p:nvGraphicFramePr>
        <p:xfrm>
          <a:off x="304800" y="2819400"/>
          <a:ext cx="4191000" cy="3492500"/>
        </p:xfrm>
        <a:graphic>
          <a:graphicData uri="http://schemas.openxmlformats.org/presentationml/2006/ole">
            <mc:AlternateContent xmlns:mc="http://schemas.openxmlformats.org/markup-compatibility/2006">
              <mc:Choice xmlns:v="urn:schemas-microsoft-com:vml" Requires="v">
                <p:oleObj name="PhotoImpact" r:id="rId3" imgW="1523810" imgH="1269841" progId="">
                  <p:embed/>
                </p:oleObj>
              </mc:Choice>
              <mc:Fallback>
                <p:oleObj name="PhotoImpact" r:id="rId3" imgW="1523810" imgH="1269841"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19400"/>
                        <a:ext cx="419100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1" name="Object 5"/>
          <p:cNvGraphicFramePr>
            <a:graphicFrameLocks noChangeAspect="1"/>
          </p:cNvGraphicFramePr>
          <p:nvPr/>
        </p:nvGraphicFramePr>
        <p:xfrm>
          <a:off x="4724400" y="2743200"/>
          <a:ext cx="4114800" cy="3581400"/>
        </p:xfrm>
        <a:graphic>
          <a:graphicData uri="http://schemas.openxmlformats.org/presentationml/2006/ole">
            <mc:AlternateContent xmlns:mc="http://schemas.openxmlformats.org/markup-compatibility/2006">
              <mc:Choice xmlns:v="urn:schemas-microsoft-com:vml" Requires="v">
                <p:oleObj name="PhotoImpact" r:id="rId5" imgW="1523810" imgH="1269841" progId="">
                  <p:embed/>
                </p:oleObj>
              </mc:Choice>
              <mc:Fallback>
                <p:oleObj name="PhotoImpact" r:id="rId5" imgW="1523810" imgH="1269841" progId="">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743200"/>
                        <a:ext cx="41148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3" name="Text Box 6"/>
          <p:cNvSpPr txBox="1">
            <a:spLocks noChangeArrowheads="1"/>
          </p:cNvSpPr>
          <p:nvPr/>
        </p:nvSpPr>
        <p:spPr bwMode="auto">
          <a:xfrm>
            <a:off x="2590800" y="60325"/>
            <a:ext cx="2724150" cy="701675"/>
          </a:xfrm>
          <a:prstGeom prst="rect">
            <a:avLst/>
          </a:prstGeom>
          <a:noFill/>
          <a:ln w="12700">
            <a:noFill/>
            <a:miter lim="800000"/>
            <a:headEnd type="none" w="sm" len="sm"/>
            <a:tailEnd type="none" w="sm" len="sm"/>
          </a:ln>
        </p:spPr>
        <p:txBody>
          <a:bodyPr wrap="none">
            <a:spAutoFit/>
          </a:bodyPr>
          <a:lstStyle/>
          <a:p>
            <a:r>
              <a:rPr kumimoji="1" lang="zh-CN" altLang="en-US" sz="4000">
                <a:solidFill>
                  <a:srgbClr val="FF0000"/>
                </a:solidFill>
                <a:latin typeface="Times New Roman" pitchFamily="18" charset="0"/>
                <a:ea typeface="隶书" pitchFamily="49" charset="-122"/>
              </a:rPr>
              <a:t>控制的应用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 calcmode="lin" valueType="num">
                                      <p:cBhvr additive="base">
                                        <p:cTn id="7" dur="500" fill="hold"/>
                                        <p:tgtEl>
                                          <p:spTgt spid="10649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64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6500"/>
                                        </p:tgtEl>
                                        <p:attrNameLst>
                                          <p:attrName>style.visibility</p:attrName>
                                        </p:attrNameLst>
                                      </p:cBhvr>
                                      <p:to>
                                        <p:strVal val="visible"/>
                                      </p:to>
                                    </p:set>
                                    <p:anim calcmode="lin" valueType="num">
                                      <p:cBhvr additive="base">
                                        <p:cTn id="13" dur="500" fill="hold"/>
                                        <p:tgtEl>
                                          <p:spTgt spid="106500"/>
                                        </p:tgtEl>
                                        <p:attrNameLst>
                                          <p:attrName>ppt_x</p:attrName>
                                        </p:attrNameLst>
                                      </p:cBhvr>
                                      <p:tavLst>
                                        <p:tav tm="0">
                                          <p:val>
                                            <p:strVal val="0-#ppt_w/2"/>
                                          </p:val>
                                        </p:tav>
                                        <p:tav tm="100000">
                                          <p:val>
                                            <p:strVal val="#ppt_x"/>
                                          </p:val>
                                        </p:tav>
                                      </p:tavLst>
                                    </p:anim>
                                    <p:anim calcmode="lin" valueType="num">
                                      <p:cBhvr additive="base">
                                        <p:cTn id="14" dur="500" fill="hold"/>
                                        <p:tgtEl>
                                          <p:spTgt spid="10650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6501"/>
                                        </p:tgtEl>
                                        <p:attrNameLst>
                                          <p:attrName>style.visibility</p:attrName>
                                        </p:attrNameLst>
                                      </p:cBhvr>
                                      <p:to>
                                        <p:strVal val="visible"/>
                                      </p:to>
                                    </p:set>
                                    <p:anim calcmode="lin" valueType="num">
                                      <p:cBhvr additive="base">
                                        <p:cTn id="19" dur="500" fill="hold"/>
                                        <p:tgtEl>
                                          <p:spTgt spid="106501"/>
                                        </p:tgtEl>
                                        <p:attrNameLst>
                                          <p:attrName>ppt_x</p:attrName>
                                        </p:attrNameLst>
                                      </p:cBhvr>
                                      <p:tavLst>
                                        <p:tav tm="0">
                                          <p:val>
                                            <p:strVal val="1+#ppt_w/2"/>
                                          </p:val>
                                        </p:tav>
                                        <p:tav tm="100000">
                                          <p:val>
                                            <p:strVal val="#ppt_x"/>
                                          </p:val>
                                        </p:tav>
                                      </p:tavLst>
                                    </p:anim>
                                    <p:anim calcmode="lin" valueType="num">
                                      <p:cBhvr additive="base">
                                        <p:cTn id="20" dur="500" fill="hold"/>
                                        <p:tgtEl>
                                          <p:spTgt spid="1065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nvGraphicFramePr>
        <p:xfrm>
          <a:off x="381000" y="2057400"/>
          <a:ext cx="4343400" cy="3375025"/>
        </p:xfrm>
        <a:graphic>
          <a:graphicData uri="http://schemas.openxmlformats.org/presentationml/2006/ole">
            <mc:AlternateContent xmlns:mc="http://schemas.openxmlformats.org/markup-compatibility/2006">
              <mc:Choice xmlns:v="urn:schemas-microsoft-com:vml" Requires="v">
                <p:oleObj name="PhotoImpact" r:id="rId3" imgW="7619048" imgH="5917460" progId="">
                  <p:embed/>
                </p:oleObj>
              </mc:Choice>
              <mc:Fallback>
                <p:oleObj name="PhotoImpact" r:id="rId3" imgW="7619048" imgH="5917460"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057400"/>
                        <a:ext cx="4343400" cy="3375025"/>
                      </a:xfrm>
                      <a:prstGeom prst="rect">
                        <a:avLst/>
                      </a:prstGeom>
                      <a:noFill/>
                      <a:ln w="127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523" name="Object 3"/>
          <p:cNvGraphicFramePr>
            <a:graphicFrameLocks noChangeAspect="1"/>
          </p:cNvGraphicFramePr>
          <p:nvPr/>
        </p:nvGraphicFramePr>
        <p:xfrm>
          <a:off x="4787900" y="2060575"/>
          <a:ext cx="4191000" cy="3352800"/>
        </p:xfrm>
        <a:graphic>
          <a:graphicData uri="http://schemas.openxmlformats.org/presentationml/2006/ole">
            <mc:AlternateContent xmlns:mc="http://schemas.openxmlformats.org/markup-compatibility/2006">
              <mc:Choice xmlns:v="urn:schemas-microsoft-com:vml" Requires="v">
                <p:oleObj name="PhotoImpact" r:id="rId5" imgW="3809524" imgH="2714286" progId="">
                  <p:embed/>
                </p:oleObj>
              </mc:Choice>
              <mc:Fallback>
                <p:oleObj name="PhotoImpact" r:id="rId5" imgW="3809524" imgH="2714286" progId="">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2060575"/>
                        <a:ext cx="4191000" cy="3352800"/>
                      </a:xfrm>
                      <a:prstGeom prst="rect">
                        <a:avLst/>
                      </a:prstGeom>
                      <a:noFill/>
                      <a:ln w="127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4" name="Rectangle 4"/>
          <p:cNvSpPr>
            <a:spLocks noChangeArrowheads="1"/>
          </p:cNvSpPr>
          <p:nvPr/>
        </p:nvSpPr>
        <p:spPr bwMode="auto">
          <a:xfrm>
            <a:off x="533400" y="285728"/>
            <a:ext cx="7423150" cy="1314472"/>
          </a:xfrm>
          <a:prstGeom prst="rect">
            <a:avLst/>
          </a:prstGeom>
          <a:noFill/>
          <a:ln w="9525">
            <a:solidFill>
              <a:srgbClr val="FF0000"/>
            </a:solidFill>
            <a:miter lim="800000"/>
            <a:headEnd/>
            <a:tailEnd/>
          </a:ln>
        </p:spPr>
        <p:txBody>
          <a:bodyPr lIns="92075" tIns="46038" rIns="92075" bIns="46038" anchor="ctr"/>
          <a:lstStyle/>
          <a:p>
            <a:pPr algn="just"/>
            <a:r>
              <a:rPr kumimoji="1" lang="zh-CN" altLang="en-US" sz="4000" dirty="0">
                <a:solidFill>
                  <a:srgbClr val="FF6600"/>
                </a:solidFill>
                <a:latin typeface="宋体" pitchFamily="2" charset="-122"/>
              </a:rPr>
              <a:t> </a:t>
            </a:r>
            <a:r>
              <a:rPr kumimoji="1" lang="zh-CN" altLang="en-US" sz="2400" dirty="0">
                <a:solidFill>
                  <a:srgbClr val="FF6600"/>
                </a:solidFill>
                <a:latin typeface="楷体_GB2312" pitchFamily="49" charset="-122"/>
                <a:ea typeface="楷体_GB2312" pitchFamily="49" charset="-122"/>
              </a:rPr>
              <a:t>2)  制造工业中的控制系统。</a:t>
            </a:r>
            <a:r>
              <a:rPr kumimoji="1" lang="zh-CN" altLang="en-US" sz="2000" dirty="0">
                <a:latin typeface="Times New Roman" pitchFamily="18" charset="0"/>
                <a:ea typeface="楷体_GB2312" pitchFamily="49" charset="-122"/>
              </a:rPr>
              <a:t>从汽车制造到集成芯片制造，计算机控制的机械装置提供了精确的定位和组装，满足部件和成品高质量和高产量的需求。</a:t>
            </a:r>
          </a:p>
        </p:txBody>
      </p:sp>
      <p:sp>
        <p:nvSpPr>
          <p:cNvPr id="107525" name="Text Box 5"/>
          <p:cNvSpPr txBox="1">
            <a:spLocks noChangeArrowheads="1"/>
          </p:cNvSpPr>
          <p:nvPr/>
        </p:nvSpPr>
        <p:spPr bwMode="auto">
          <a:xfrm>
            <a:off x="381000" y="5589588"/>
            <a:ext cx="8763000" cy="803275"/>
          </a:xfrm>
          <a:prstGeom prst="rect">
            <a:avLst/>
          </a:prstGeom>
          <a:solidFill>
            <a:schemeClr val="folHlink"/>
          </a:solidFill>
          <a:ln w="38100">
            <a:noFill/>
            <a:miter lim="800000"/>
            <a:headEnd/>
            <a:tailEnd/>
          </a:ln>
        </p:spPr>
        <p:txBody>
          <a:bodyPr>
            <a:spAutoFit/>
          </a:bodyPr>
          <a:lstStyle/>
          <a:p>
            <a:pPr>
              <a:lnSpc>
                <a:spcPts val="2200"/>
              </a:lnSpc>
              <a:spcBef>
                <a:spcPct val="50000"/>
              </a:spcBef>
            </a:pPr>
            <a:r>
              <a:rPr kumimoji="1" lang="zh-CN" altLang="en-US" sz="2400" b="1">
                <a:solidFill>
                  <a:srgbClr val="FF0000"/>
                </a:solidFill>
                <a:latin typeface="Times New Roman" pitchFamily="18" charset="0"/>
                <a:ea typeface="楷体_GB2312" pitchFamily="49" charset="-122"/>
              </a:rPr>
              <a:t>企业生产的发展趋向：</a:t>
            </a:r>
            <a:r>
              <a:rPr kumimoji="1" lang="zh-CN" altLang="en-US" sz="2000">
                <a:latin typeface="Times New Roman" pitchFamily="18" charset="0"/>
                <a:ea typeface="楷体_GB2312" pitchFamily="49" charset="-122"/>
              </a:rPr>
              <a:t>单件生产</a:t>
            </a:r>
            <a:r>
              <a:rPr kumimoji="1" lang="zh-CN" altLang="en-US" sz="2000">
                <a:latin typeface="Times New Roman" pitchFamily="18" charset="0"/>
                <a:ea typeface="楷体_GB2312" pitchFamily="49" charset="-122"/>
                <a:sym typeface="Symbol" pitchFamily="18" charset="2"/>
              </a:rPr>
              <a:t>大批量生产多品种小批量 </a:t>
            </a:r>
          </a:p>
          <a:p>
            <a:pPr>
              <a:lnSpc>
                <a:spcPts val="2200"/>
              </a:lnSpc>
              <a:spcBef>
                <a:spcPct val="50000"/>
              </a:spcBef>
            </a:pPr>
            <a:r>
              <a:rPr kumimoji="1" lang="zh-CN" altLang="en-US" sz="2000">
                <a:latin typeface="Times New Roman" pitchFamily="18" charset="0"/>
                <a:ea typeface="楷体_GB2312" pitchFamily="49" charset="-122"/>
                <a:sym typeface="Symbol" pitchFamily="18" charset="2"/>
              </a:rPr>
              <a:t>                             变品种变批量</a:t>
            </a:r>
            <a:endParaRPr kumimoji="1" lang="zh-CN" altLang="en-US" sz="2000">
              <a:latin typeface="Times New Roman"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7524"/>
                                        </p:tgtEl>
                                        <p:attrNameLst>
                                          <p:attrName>style.visibility</p:attrName>
                                        </p:attrNameLst>
                                      </p:cBhvr>
                                      <p:to>
                                        <p:strVal val="visible"/>
                                      </p:to>
                                    </p:set>
                                    <p:anim calcmode="lin" valueType="num">
                                      <p:cBhvr additive="base">
                                        <p:cTn id="7" dur="500" fill="hold"/>
                                        <p:tgtEl>
                                          <p:spTgt spid="107524"/>
                                        </p:tgtEl>
                                        <p:attrNameLst>
                                          <p:attrName>ppt_x</p:attrName>
                                        </p:attrNameLst>
                                      </p:cBhvr>
                                      <p:tavLst>
                                        <p:tav tm="0">
                                          <p:val>
                                            <p:strVal val="0-#ppt_w/2"/>
                                          </p:val>
                                        </p:tav>
                                        <p:tav tm="100000">
                                          <p:val>
                                            <p:strVal val="#ppt_x"/>
                                          </p:val>
                                        </p:tav>
                                      </p:tavLst>
                                    </p:anim>
                                    <p:anim calcmode="lin" valueType="num">
                                      <p:cBhvr additive="base">
                                        <p:cTn id="8" dur="500" fill="hold"/>
                                        <p:tgtEl>
                                          <p:spTgt spid="1075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7522"/>
                                        </p:tgtEl>
                                        <p:attrNameLst>
                                          <p:attrName>style.visibility</p:attrName>
                                        </p:attrNameLst>
                                      </p:cBhvr>
                                      <p:to>
                                        <p:strVal val="visible"/>
                                      </p:to>
                                    </p:set>
                                    <p:anim calcmode="lin" valueType="num">
                                      <p:cBhvr additive="base">
                                        <p:cTn id="13" dur="500" fill="hold"/>
                                        <p:tgtEl>
                                          <p:spTgt spid="107522"/>
                                        </p:tgtEl>
                                        <p:attrNameLst>
                                          <p:attrName>ppt_x</p:attrName>
                                        </p:attrNameLst>
                                      </p:cBhvr>
                                      <p:tavLst>
                                        <p:tav tm="0">
                                          <p:val>
                                            <p:strVal val="0-#ppt_w/2"/>
                                          </p:val>
                                        </p:tav>
                                        <p:tav tm="100000">
                                          <p:val>
                                            <p:strVal val="#ppt_x"/>
                                          </p:val>
                                        </p:tav>
                                      </p:tavLst>
                                    </p:anim>
                                    <p:anim calcmode="lin" valueType="num">
                                      <p:cBhvr additive="base">
                                        <p:cTn id="14" dur="500" fill="hold"/>
                                        <p:tgtEl>
                                          <p:spTgt spid="1075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7523"/>
                                        </p:tgtEl>
                                        <p:attrNameLst>
                                          <p:attrName>style.visibility</p:attrName>
                                        </p:attrNameLst>
                                      </p:cBhvr>
                                      <p:to>
                                        <p:strVal val="visible"/>
                                      </p:to>
                                    </p:set>
                                    <p:anim calcmode="lin" valueType="num">
                                      <p:cBhvr additive="base">
                                        <p:cTn id="19" dur="500" fill="hold"/>
                                        <p:tgtEl>
                                          <p:spTgt spid="107523"/>
                                        </p:tgtEl>
                                        <p:attrNameLst>
                                          <p:attrName>ppt_x</p:attrName>
                                        </p:attrNameLst>
                                      </p:cBhvr>
                                      <p:tavLst>
                                        <p:tav tm="0">
                                          <p:val>
                                            <p:strVal val="1+#ppt_w/2"/>
                                          </p:val>
                                        </p:tav>
                                        <p:tav tm="100000">
                                          <p:val>
                                            <p:strVal val="#ppt_x"/>
                                          </p:val>
                                        </p:tav>
                                      </p:tavLst>
                                    </p:anim>
                                    <p:anim calcmode="lin" valueType="num">
                                      <p:cBhvr additive="base">
                                        <p:cTn id="20" dur="500" fill="hold"/>
                                        <p:tgtEl>
                                          <p:spTgt spid="10752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7525"/>
                                        </p:tgtEl>
                                        <p:attrNameLst>
                                          <p:attrName>style.visibility</p:attrName>
                                        </p:attrNameLst>
                                      </p:cBhvr>
                                      <p:to>
                                        <p:strVal val="visible"/>
                                      </p:to>
                                    </p:set>
                                    <p:anim calcmode="lin" valueType="num">
                                      <p:cBhvr additive="base">
                                        <p:cTn id="25" dur="500" fill="hold"/>
                                        <p:tgtEl>
                                          <p:spTgt spid="107525"/>
                                        </p:tgtEl>
                                        <p:attrNameLst>
                                          <p:attrName>ppt_x</p:attrName>
                                        </p:attrNameLst>
                                      </p:cBhvr>
                                      <p:tavLst>
                                        <p:tav tm="0">
                                          <p:val>
                                            <p:strVal val="#ppt_x"/>
                                          </p:val>
                                        </p:tav>
                                        <p:tav tm="100000">
                                          <p:val>
                                            <p:strVal val="#ppt_x"/>
                                          </p:val>
                                        </p:tav>
                                      </p:tavLst>
                                    </p:anim>
                                    <p:anim calcmode="lin" valueType="num">
                                      <p:cBhvr additive="base">
                                        <p:cTn id="26" dur="500" fill="hold"/>
                                        <p:tgtEl>
                                          <p:spTgt spid="1075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nimBg="1" autoUpdateAnimBg="0"/>
      <p:bldP spid="107525"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1"/>
          </p:nvPr>
        </p:nvSpPr>
        <p:spPr>
          <a:noFill/>
        </p:spPr>
        <p:txBody>
          <a:bodyPr/>
          <a:lstStyle/>
          <a:p>
            <a:fld id="{E2A2AD52-440D-499A-97C2-BFFB68808DBD}" type="slidenum">
              <a:rPr lang="en-US" altLang="zh-CN"/>
              <a:pPr/>
              <a:t>8</a:t>
            </a:fld>
            <a:endParaRPr lang="en-US" altLang="zh-CN"/>
          </a:p>
        </p:txBody>
      </p:sp>
      <p:sp>
        <p:nvSpPr>
          <p:cNvPr id="108546" name="Rectangle 2"/>
          <p:cNvSpPr>
            <a:spLocks noChangeArrowheads="1"/>
          </p:cNvSpPr>
          <p:nvPr/>
        </p:nvSpPr>
        <p:spPr bwMode="auto">
          <a:xfrm>
            <a:off x="468313" y="404813"/>
            <a:ext cx="7499350" cy="1079500"/>
          </a:xfrm>
          <a:prstGeom prst="rect">
            <a:avLst/>
          </a:prstGeom>
          <a:noFill/>
          <a:ln w="12700">
            <a:solidFill>
              <a:srgbClr val="FF0000"/>
            </a:solidFill>
            <a:miter lim="800000"/>
            <a:headEnd type="none" w="sm" len="sm"/>
            <a:tailEnd type="none" w="sm" len="sm"/>
          </a:ln>
        </p:spPr>
        <p:txBody>
          <a:bodyPr anchor="ctr"/>
          <a:lstStyle/>
          <a:p>
            <a:pPr>
              <a:tabLst>
                <a:tab pos="1435100" algn="l"/>
              </a:tabLst>
            </a:pPr>
            <a:r>
              <a:rPr kumimoji="1" lang="zh-CN" altLang="en-US" sz="2400">
                <a:solidFill>
                  <a:srgbClr val="FF6600"/>
                </a:solidFill>
                <a:latin typeface="宋体" pitchFamily="2" charset="-122"/>
                <a:ea typeface="楷体_GB2312" pitchFamily="49" charset="-122"/>
              </a:rPr>
              <a:t>3）</a:t>
            </a:r>
            <a:r>
              <a:rPr kumimoji="1" lang="zh-CN" altLang="en-US" sz="2400">
                <a:solidFill>
                  <a:srgbClr val="FF6600"/>
                </a:solidFill>
                <a:latin typeface="Times New Roman" pitchFamily="18" charset="0"/>
                <a:ea typeface="楷体_GB2312" pitchFamily="49" charset="-122"/>
              </a:rPr>
              <a:t>工业过程控制系统。</a:t>
            </a:r>
            <a:r>
              <a:rPr kumimoji="1" lang="zh-CN" altLang="en-US" sz="2000">
                <a:latin typeface="楷体_GB2312" pitchFamily="49" charset="-122"/>
                <a:ea typeface="楷体_GB2312" pitchFamily="49" charset="-122"/>
              </a:rPr>
              <a:t>特别是在化工企业，通过监控数以千计的传感信号并且对数百个阀、加热器、泵及其它执行器作出相应的调整，维持产品的高质量。</a:t>
            </a:r>
          </a:p>
        </p:txBody>
      </p:sp>
      <p:pic>
        <p:nvPicPr>
          <p:cNvPr id="108547" name="Picture 3" descr="nuclear plant"/>
          <p:cNvPicPr>
            <a:picLocks noChangeAspect="1" noChangeArrowheads="1"/>
          </p:cNvPicPr>
          <p:nvPr/>
        </p:nvPicPr>
        <p:blipFill>
          <a:blip r:embed="rId3" cstate="print"/>
          <a:srcRect/>
          <a:stretch>
            <a:fillRect/>
          </a:stretch>
        </p:blipFill>
        <p:spPr bwMode="auto">
          <a:xfrm>
            <a:off x="0" y="2500306"/>
            <a:ext cx="4357718" cy="3073322"/>
          </a:xfrm>
          <a:prstGeom prst="rect">
            <a:avLst/>
          </a:prstGeom>
          <a:noFill/>
          <a:ln w="9525">
            <a:noFill/>
            <a:miter lim="800000"/>
            <a:headEnd/>
            <a:tailEnd/>
          </a:ln>
        </p:spPr>
      </p:pic>
      <p:sp>
        <p:nvSpPr>
          <p:cNvPr id="108548" name="Text Box 4"/>
          <p:cNvSpPr txBox="1">
            <a:spLocks noChangeArrowheads="1"/>
          </p:cNvSpPr>
          <p:nvPr/>
        </p:nvSpPr>
        <p:spPr bwMode="auto">
          <a:xfrm>
            <a:off x="1785918" y="5715016"/>
            <a:ext cx="869950" cy="366712"/>
          </a:xfrm>
          <a:prstGeom prst="rect">
            <a:avLst/>
          </a:prstGeom>
          <a:solidFill>
            <a:schemeClr val="folHlink"/>
          </a:solidFill>
          <a:ln w="12700">
            <a:noFill/>
            <a:miter lim="800000"/>
            <a:headEnd type="none" w="sm" len="sm"/>
            <a:tailEnd type="none" w="sm" len="sm"/>
          </a:ln>
        </p:spPr>
        <p:txBody>
          <a:bodyPr wrap="none">
            <a:spAutoFit/>
          </a:bodyPr>
          <a:lstStyle/>
          <a:p>
            <a:r>
              <a:rPr kumimoji="1" lang="zh-CN" altLang="en-US" dirty="0">
                <a:solidFill>
                  <a:schemeClr val="tx2"/>
                </a:solidFill>
                <a:latin typeface="Times New Roman" pitchFamily="18" charset="0"/>
                <a:ea typeface="楷体_GB2312" pitchFamily="49" charset="-122"/>
              </a:rPr>
              <a:t>核电站</a:t>
            </a:r>
          </a:p>
        </p:txBody>
      </p:sp>
      <p:pic>
        <p:nvPicPr>
          <p:cNvPr id="112642" name="Picture 2" descr="http://img.gongkong.com/tech/example/pic/8130_1.JPG"/>
          <p:cNvPicPr>
            <a:picLocks noChangeAspect="1" noChangeArrowheads="1"/>
          </p:cNvPicPr>
          <p:nvPr/>
        </p:nvPicPr>
        <p:blipFill>
          <a:blip r:embed="rId4" cstate="print"/>
          <a:srcRect/>
          <a:stretch>
            <a:fillRect/>
          </a:stretch>
        </p:blipFill>
        <p:spPr bwMode="auto">
          <a:xfrm>
            <a:off x="4429124" y="2500306"/>
            <a:ext cx="4154672" cy="2781298"/>
          </a:xfrm>
          <a:prstGeom prst="rect">
            <a:avLst/>
          </a:prstGeom>
          <a:noFill/>
        </p:spPr>
      </p:pic>
      <p:sp>
        <p:nvSpPr>
          <p:cNvPr id="8" name="Text Box 4"/>
          <p:cNvSpPr txBox="1">
            <a:spLocks noChangeArrowheads="1"/>
          </p:cNvSpPr>
          <p:nvPr/>
        </p:nvSpPr>
        <p:spPr bwMode="auto">
          <a:xfrm>
            <a:off x="6286512" y="5715016"/>
            <a:ext cx="1107996" cy="369332"/>
          </a:xfrm>
          <a:prstGeom prst="rect">
            <a:avLst/>
          </a:prstGeom>
          <a:solidFill>
            <a:schemeClr val="folHlink"/>
          </a:solidFill>
          <a:ln w="12700">
            <a:noFill/>
            <a:miter lim="800000"/>
            <a:headEnd type="none" w="sm" len="sm"/>
            <a:tailEnd type="none" w="sm" len="sm"/>
          </a:ln>
        </p:spPr>
        <p:txBody>
          <a:bodyPr wrap="none">
            <a:spAutoFit/>
          </a:bodyPr>
          <a:lstStyle/>
          <a:p>
            <a:r>
              <a:rPr kumimoji="1" lang="zh-CN" altLang="en-US" dirty="0">
                <a:solidFill>
                  <a:schemeClr val="tx2"/>
                </a:solidFill>
                <a:latin typeface="Times New Roman" pitchFamily="18" charset="0"/>
                <a:ea typeface="楷体_GB2312" pitchFamily="49" charset="-122"/>
              </a:rPr>
              <a:t>上海宝钢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546"/>
                                        </p:tgtEl>
                                        <p:attrNameLst>
                                          <p:attrName>style.visibility</p:attrName>
                                        </p:attrNameLst>
                                      </p:cBhvr>
                                      <p:to>
                                        <p:strVal val="visible"/>
                                      </p:to>
                                    </p:set>
                                    <p:anim calcmode="lin" valueType="num">
                                      <p:cBhvr additive="base">
                                        <p:cTn id="7" dur="500" fill="hold"/>
                                        <p:tgtEl>
                                          <p:spTgt spid="108546"/>
                                        </p:tgtEl>
                                        <p:attrNameLst>
                                          <p:attrName>ppt_x</p:attrName>
                                        </p:attrNameLst>
                                      </p:cBhvr>
                                      <p:tavLst>
                                        <p:tav tm="0">
                                          <p:val>
                                            <p:strVal val="0-#ppt_w/2"/>
                                          </p:val>
                                        </p:tav>
                                        <p:tav tm="100000">
                                          <p:val>
                                            <p:strVal val="#ppt_x"/>
                                          </p:val>
                                        </p:tav>
                                      </p:tavLst>
                                    </p:anim>
                                    <p:anim calcmode="lin" valueType="num">
                                      <p:cBhvr additive="base">
                                        <p:cTn id="8" dur="500" fill="hold"/>
                                        <p:tgtEl>
                                          <p:spTgt spid="1085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nodeType="clickEffect">
                                  <p:stCondLst>
                                    <p:cond delay="0"/>
                                  </p:stCondLst>
                                  <p:childTnLst>
                                    <p:set>
                                      <p:cBhvr>
                                        <p:cTn id="12" dur="1" fill="hold">
                                          <p:stCondLst>
                                            <p:cond delay="0"/>
                                          </p:stCondLst>
                                        </p:cTn>
                                        <p:tgtEl>
                                          <p:spTgt spid="108547"/>
                                        </p:tgtEl>
                                        <p:attrNameLst>
                                          <p:attrName>style.visibility</p:attrName>
                                        </p:attrNameLst>
                                      </p:cBhvr>
                                      <p:to>
                                        <p:strVal val="visible"/>
                                      </p:to>
                                    </p:set>
                                    <p:animEffect transition="in" filter="barn(outHorizontal)">
                                      <p:cBhvr>
                                        <p:cTn id="13" dur="500"/>
                                        <p:tgtEl>
                                          <p:spTgt spid="108547"/>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08548"/>
                                        </p:tgtEl>
                                        <p:attrNameLst>
                                          <p:attrName>style.visibility</p:attrName>
                                        </p:attrNameLst>
                                      </p:cBhvr>
                                      <p:to>
                                        <p:strVal val="visible"/>
                                      </p:to>
                                    </p:set>
                                    <p:anim calcmode="lin" valueType="num">
                                      <p:cBhvr additive="base">
                                        <p:cTn id="17" dur="500" fill="hold"/>
                                        <p:tgtEl>
                                          <p:spTgt spid="108548"/>
                                        </p:tgtEl>
                                        <p:attrNameLst>
                                          <p:attrName>ppt_x</p:attrName>
                                        </p:attrNameLst>
                                      </p:cBhvr>
                                      <p:tavLst>
                                        <p:tav tm="0">
                                          <p:val>
                                            <p:strVal val="#ppt_x"/>
                                          </p:val>
                                        </p:tav>
                                        <p:tav tm="100000">
                                          <p:val>
                                            <p:strVal val="#ppt_x"/>
                                          </p:val>
                                        </p:tav>
                                      </p:tavLst>
                                    </p:anim>
                                    <p:anim calcmode="lin" valueType="num">
                                      <p:cBhvr additive="base">
                                        <p:cTn id="18" dur="500" fill="hold"/>
                                        <p:tgtEl>
                                          <p:spTgt spid="10854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nodeType="clickEffect">
                                  <p:stCondLst>
                                    <p:cond delay="0"/>
                                  </p:stCondLst>
                                  <p:childTnLst>
                                    <p:set>
                                      <p:cBhvr>
                                        <p:cTn id="22" dur="1" fill="hold">
                                          <p:stCondLst>
                                            <p:cond delay="0"/>
                                          </p:stCondLst>
                                        </p:cTn>
                                        <p:tgtEl>
                                          <p:spTgt spid="112642"/>
                                        </p:tgtEl>
                                        <p:attrNameLst>
                                          <p:attrName>style.visibility</p:attrName>
                                        </p:attrNameLst>
                                      </p:cBhvr>
                                      <p:to>
                                        <p:strVal val="visible"/>
                                      </p:to>
                                    </p:set>
                                    <p:animEffect transition="in" filter="barn(outHorizontal)">
                                      <p:cBhvr>
                                        <p:cTn id="23" dur="500"/>
                                        <p:tgtEl>
                                          <p:spTgt spid="112642"/>
                                        </p:tgtEl>
                                      </p:cBhvr>
                                    </p:animEffect>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nimBg="1" autoUpdateAnimBg="0"/>
      <p:bldP spid="108548" grpId="0" animBg="1" autoUpdateAnimBg="0"/>
      <p:bldP spid="8"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灯片编号占位符 2"/>
          <p:cNvSpPr>
            <a:spLocks noGrp="1"/>
          </p:cNvSpPr>
          <p:nvPr>
            <p:ph type="sldNum" sz="quarter" idx="11"/>
          </p:nvPr>
        </p:nvSpPr>
        <p:spPr>
          <a:noFill/>
        </p:spPr>
        <p:txBody>
          <a:bodyPr/>
          <a:lstStyle/>
          <a:p>
            <a:fld id="{9FE5594A-D873-4A56-85B2-66B68BE7C1E0}" type="slidenum">
              <a:rPr lang="en-US" altLang="zh-CN"/>
              <a:pPr/>
              <a:t>9</a:t>
            </a:fld>
            <a:endParaRPr lang="en-US" altLang="zh-CN"/>
          </a:p>
        </p:txBody>
      </p:sp>
      <p:sp>
        <p:nvSpPr>
          <p:cNvPr id="109570" name="Text Box 2"/>
          <p:cNvSpPr txBox="1">
            <a:spLocks noChangeArrowheads="1"/>
          </p:cNvSpPr>
          <p:nvPr/>
        </p:nvSpPr>
        <p:spPr bwMode="auto">
          <a:xfrm>
            <a:off x="395288" y="404813"/>
            <a:ext cx="7575550" cy="1384300"/>
          </a:xfrm>
          <a:prstGeom prst="rect">
            <a:avLst/>
          </a:prstGeom>
          <a:noFill/>
          <a:ln w="12700">
            <a:solidFill>
              <a:srgbClr val="FF0000"/>
            </a:solidFill>
            <a:miter lim="800000"/>
            <a:headEnd type="none" w="sm" len="sm"/>
            <a:tailEnd type="none" w="sm" len="sm"/>
          </a:ln>
        </p:spPr>
        <p:txBody>
          <a:bodyPr>
            <a:spAutoFit/>
          </a:bodyPr>
          <a:lstStyle/>
          <a:p>
            <a:pPr marL="482600" indent="-482600">
              <a:spcBef>
                <a:spcPct val="20000"/>
              </a:spcBef>
              <a:buClr>
                <a:schemeClr val="accent2"/>
              </a:buClr>
              <a:buSzPct val="80000"/>
              <a:buFont typeface="Wingdings" pitchFamily="2" charset="2"/>
              <a:buNone/>
            </a:pPr>
            <a:r>
              <a:rPr kumimoji="1" lang="zh-CN" altLang="en-US" sz="2400" dirty="0">
                <a:solidFill>
                  <a:srgbClr val="FF6600"/>
                </a:solidFill>
                <a:latin typeface="宋体" pitchFamily="2" charset="-122"/>
                <a:ea typeface="楷体_GB2312" pitchFamily="49" charset="-122"/>
              </a:rPr>
              <a:t>4）</a:t>
            </a:r>
            <a:r>
              <a:rPr kumimoji="1" lang="zh-CN" altLang="en-US" sz="2400" dirty="0">
                <a:solidFill>
                  <a:srgbClr val="FF6600"/>
                </a:solidFill>
                <a:latin typeface="Times New Roman" pitchFamily="18" charset="0"/>
                <a:ea typeface="楷体_GB2312" pitchFamily="49" charset="-122"/>
              </a:rPr>
              <a:t>通信系统。</a:t>
            </a:r>
            <a:r>
              <a:rPr kumimoji="1" lang="zh-CN" altLang="en-US" sz="2000" dirty="0">
                <a:latin typeface="楷体_GB2312" pitchFamily="49" charset="-122"/>
                <a:ea typeface="楷体_GB2312" pitchFamily="49" charset="-122"/>
              </a:rPr>
              <a:t>包括电话系统、移动电话及</a:t>
            </a:r>
            <a:r>
              <a:rPr kumimoji="1" lang="en-US" altLang="zh-CN" sz="2000" dirty="0">
                <a:latin typeface="楷体_GB2312" pitchFamily="49" charset="-122"/>
                <a:ea typeface="楷体_GB2312" pitchFamily="49" charset="-122"/>
              </a:rPr>
              <a:t>Internet。</a:t>
            </a:r>
            <a:r>
              <a:rPr kumimoji="1" lang="zh-CN" altLang="en-US" sz="2000" dirty="0">
                <a:latin typeface="楷体_GB2312" pitchFamily="49" charset="-122"/>
                <a:ea typeface="楷体_GB2312" pitchFamily="49" charset="-122"/>
              </a:rPr>
              <a:t>控制系统调节传输设备和转发器中信号的功率水平；在网络路由设备中管理信包缓冲器；提供自适应的噪声消除以适应变化的传输线路特性。</a:t>
            </a:r>
          </a:p>
        </p:txBody>
      </p:sp>
      <p:graphicFrame>
        <p:nvGraphicFramePr>
          <p:cNvPr id="109572" name="Object 4"/>
          <p:cNvGraphicFramePr>
            <a:graphicFrameLocks noChangeAspect="1"/>
          </p:cNvGraphicFramePr>
          <p:nvPr/>
        </p:nvGraphicFramePr>
        <p:xfrm>
          <a:off x="5072066" y="2357430"/>
          <a:ext cx="3733800" cy="3282950"/>
        </p:xfrm>
        <a:graphic>
          <a:graphicData uri="http://schemas.openxmlformats.org/presentationml/2006/ole">
            <mc:AlternateContent xmlns:mc="http://schemas.openxmlformats.org/markup-compatibility/2006">
              <mc:Choice xmlns:v="urn:schemas-microsoft-com:vml" Requires="v">
                <p:oleObj name="PhotoImpact" r:id="rId3" imgW="3631746" imgH="2882540" progId="">
                  <p:embed/>
                </p:oleObj>
              </mc:Choice>
              <mc:Fallback>
                <p:oleObj name="PhotoImpact" r:id="rId3" imgW="3631746" imgH="288254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2066" y="2357430"/>
                        <a:ext cx="3733800" cy="3282950"/>
                      </a:xfrm>
                      <a:prstGeom prst="rect">
                        <a:avLst/>
                      </a:prstGeom>
                      <a:noFill/>
                      <a:ln w="127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Picture 4" descr="c:\users\hp\appdata\roaming\360se6\USERDA~1\Temp\AO8790~1.JPG"/>
          <p:cNvPicPr>
            <a:picLocks noChangeAspect="1" noChangeArrowheads="1"/>
          </p:cNvPicPr>
          <p:nvPr/>
        </p:nvPicPr>
        <p:blipFill>
          <a:blip r:embed="rId5" cstate="print"/>
          <a:srcRect/>
          <a:stretch>
            <a:fillRect/>
          </a:stretch>
        </p:blipFill>
        <p:spPr bwMode="auto">
          <a:xfrm>
            <a:off x="142844" y="2500306"/>
            <a:ext cx="4762500" cy="2895601"/>
          </a:xfrm>
          <a:prstGeom prst="rect">
            <a:avLst/>
          </a:prstGeom>
          <a:noFill/>
          <a:ln>
            <a:solidFill>
              <a:srgbClr val="FF33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 calcmode="lin" valueType="num">
                                      <p:cBhvr additive="base">
                                        <p:cTn id="7" dur="500" fill="hold"/>
                                        <p:tgtEl>
                                          <p:spTgt spid="109570"/>
                                        </p:tgtEl>
                                        <p:attrNameLst>
                                          <p:attrName>ppt_x</p:attrName>
                                        </p:attrNameLst>
                                      </p:cBhvr>
                                      <p:tavLst>
                                        <p:tav tm="0">
                                          <p:val>
                                            <p:strVal val="0-#ppt_w/2"/>
                                          </p:val>
                                        </p:tav>
                                        <p:tav tm="100000">
                                          <p:val>
                                            <p:strVal val="#ppt_x"/>
                                          </p:val>
                                        </p:tav>
                                      </p:tavLst>
                                    </p:anim>
                                    <p:anim calcmode="lin" valueType="num">
                                      <p:cBhvr additive="base">
                                        <p:cTn id="8" dur="500" fill="hold"/>
                                        <p:tgtEl>
                                          <p:spTgt spid="1095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9572"/>
                                        </p:tgtEl>
                                        <p:attrNameLst>
                                          <p:attrName>style.visibility</p:attrName>
                                        </p:attrNameLst>
                                      </p:cBhvr>
                                      <p:to>
                                        <p:strVal val="visible"/>
                                      </p:to>
                                    </p:set>
                                    <p:anim calcmode="lin" valueType="num">
                                      <p:cBhvr additive="base">
                                        <p:cTn id="13" dur="500" fill="hold"/>
                                        <p:tgtEl>
                                          <p:spTgt spid="109572"/>
                                        </p:tgtEl>
                                        <p:attrNameLst>
                                          <p:attrName>ppt_x</p:attrName>
                                        </p:attrNameLst>
                                      </p:cBhvr>
                                      <p:tavLst>
                                        <p:tav tm="0">
                                          <p:val>
                                            <p:strVal val="0-#ppt_w/2"/>
                                          </p:val>
                                        </p:tav>
                                        <p:tav tm="100000">
                                          <p:val>
                                            <p:strVal val="#ppt_x"/>
                                          </p:val>
                                        </p:tav>
                                      </p:tavLst>
                                    </p:anim>
                                    <p:anim calcmode="lin" valueType="num">
                                      <p:cBhvr additive="base">
                                        <p:cTn id="14" dur="500" fill="hold"/>
                                        <p:tgtEl>
                                          <p:spTgt spid="10957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nimBg="1" autoUpdateAnimBg="0"/>
    </p:bld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幼圆"/>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01a</Template>
  <TotalTime>1963</TotalTime>
  <Words>1946</Words>
  <Application>Microsoft Office PowerPoint</Application>
  <PresentationFormat>全屏显示(4:3)</PresentationFormat>
  <Paragraphs>333</Paragraphs>
  <Slides>39</Slides>
  <Notes>35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6</vt:i4>
      </vt:variant>
      <vt:variant>
        <vt:lpstr>幻灯片标题</vt:lpstr>
      </vt:variant>
      <vt:variant>
        <vt:i4>39</vt:i4>
      </vt:variant>
    </vt:vector>
  </HeadingPairs>
  <TitlesOfParts>
    <vt:vector size="55" baseType="lpstr">
      <vt:lpstr>黑体</vt:lpstr>
      <vt:lpstr>楷体_GB2312</vt:lpstr>
      <vt:lpstr>隶书</vt:lpstr>
      <vt:lpstr>宋体</vt:lpstr>
      <vt:lpstr>幼圆</vt:lpstr>
      <vt:lpstr>Arial</vt:lpstr>
      <vt:lpstr>Cooper Black</vt:lpstr>
      <vt:lpstr>Times New Roman</vt:lpstr>
      <vt:lpstr>Wingdings</vt:lpstr>
      <vt:lpstr>Network</vt:lpstr>
      <vt:lpstr>Photo Editor 照片</vt:lpstr>
      <vt:lpstr>VISIO</vt:lpstr>
      <vt:lpstr>PhotoImpact</vt:lpstr>
      <vt:lpstr>位图图像</vt:lpstr>
      <vt:lpstr>Equation</vt:lpstr>
      <vt:lpstr>公式</vt:lpstr>
      <vt:lpstr>最优控制2023</vt:lpstr>
      <vt:lpstr>提  纲</vt:lpstr>
      <vt:lpstr>自动控制（自动化）是一门交叉学科</vt:lpstr>
      <vt:lpstr>自动化技术的新发展</vt:lpstr>
      <vt:lpstr>企业自动化系统结构 </vt:lpstr>
      <vt:lpstr>PowerPoint 演示文稿</vt:lpstr>
      <vt:lpstr>PowerPoint 演示文稿</vt:lpstr>
      <vt:lpstr>PowerPoint 演示文稿</vt:lpstr>
      <vt:lpstr>PowerPoint 演示文稿</vt:lpstr>
      <vt:lpstr>PowerPoint 演示文稿</vt:lpstr>
      <vt:lpstr>PowerPoint 演示文稿</vt:lpstr>
      <vt:lpstr>控制理论发展的概况</vt:lpstr>
      <vt:lpstr>PowerPoint 演示文稿</vt:lpstr>
      <vt:lpstr>1960s - the Age of:   －－ Murray Wonham</vt:lpstr>
      <vt:lpstr>Part of second phase- Club 34</vt:lpstr>
      <vt:lpstr>控制理论发展的概况</vt:lpstr>
      <vt:lpstr>PowerPoint 演示文稿</vt:lpstr>
      <vt:lpstr>理论与实际应用存在很大差距 </vt:lpstr>
      <vt:lpstr>复杂系统（3C）</vt:lpstr>
      <vt:lpstr>自动化科学与技术的发展趋势</vt:lpstr>
      <vt:lpstr>PowerPoint 演示文稿</vt:lpstr>
      <vt:lpstr>PowerPoint 演示文稿</vt:lpstr>
      <vt:lpstr>PowerPoint 演示文稿</vt:lpstr>
      <vt:lpstr>什么是控制?</vt:lpstr>
      <vt:lpstr>提  纲</vt:lpstr>
      <vt:lpstr>现代控制理论框架</vt:lpstr>
      <vt:lpstr>现代控制理论框架</vt:lpstr>
      <vt:lpstr>实施控制的三种方式        -minimum time path from A to B</vt:lpstr>
      <vt:lpstr>提  纲</vt:lpstr>
      <vt:lpstr>一个最优控制问题的例子  飞船的月球软着陆问题（解书 p1）</vt:lpstr>
      <vt:lpstr>一个最优控制问题的例子  飞船的月球软着陆问题（解书 p1）</vt:lpstr>
      <vt:lpstr>提  纲</vt:lpstr>
      <vt:lpstr>动态系统的状态空间模型</vt:lpstr>
      <vt:lpstr>最优控制问题描述</vt:lpstr>
      <vt:lpstr>提  纲</vt:lpstr>
      <vt:lpstr>控制与最优控制的普遍性</vt:lpstr>
      <vt:lpstr>最优控制的发展状况</vt:lpstr>
      <vt:lpstr>最优控制课的作用</vt:lpstr>
      <vt:lpstr>扩展阅读</vt:lpstr>
    </vt:vector>
  </TitlesOfParts>
  <Company>sei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西安交通大学硕士研究生公共课 最优控制</dc:title>
  <dc:creator>Feng Gao</dc:creator>
  <cp:lastModifiedBy>王 武义</cp:lastModifiedBy>
  <cp:revision>127</cp:revision>
  <cp:lastPrinted>1601-01-01T00:00:00Z</cp:lastPrinted>
  <dcterms:created xsi:type="dcterms:W3CDTF">2002-03-06T05:58:50Z</dcterms:created>
  <dcterms:modified xsi:type="dcterms:W3CDTF">2023-02-25T01:55:15Z</dcterms:modified>
</cp:coreProperties>
</file>